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5"/>
  </p:notesMasterIdLst>
  <p:handoutMasterIdLst>
    <p:handoutMasterId r:id="rId36"/>
  </p:handoutMasterIdLst>
  <p:sldIdLst>
    <p:sldId id="261" r:id="rId3"/>
    <p:sldId id="256" r:id="rId4"/>
    <p:sldId id="279" r:id="rId5"/>
    <p:sldId id="278" r:id="rId6"/>
    <p:sldId id="269" r:id="rId7"/>
    <p:sldId id="297" r:id="rId8"/>
    <p:sldId id="287" r:id="rId9"/>
    <p:sldId id="280" r:id="rId10"/>
    <p:sldId id="286" r:id="rId11"/>
    <p:sldId id="289" r:id="rId12"/>
    <p:sldId id="288" r:id="rId13"/>
    <p:sldId id="258" r:id="rId14"/>
    <p:sldId id="270" r:id="rId15"/>
    <p:sldId id="290" r:id="rId16"/>
    <p:sldId id="285" r:id="rId17"/>
    <p:sldId id="272" r:id="rId18"/>
    <p:sldId id="283" r:id="rId19"/>
    <p:sldId id="291" r:id="rId20"/>
    <p:sldId id="273" r:id="rId21"/>
    <p:sldId id="271" r:id="rId22"/>
    <p:sldId id="284" r:id="rId23"/>
    <p:sldId id="260" r:id="rId24"/>
    <p:sldId id="275" r:id="rId25"/>
    <p:sldId id="276" r:id="rId26"/>
    <p:sldId id="259" r:id="rId27"/>
    <p:sldId id="293" r:id="rId28"/>
    <p:sldId id="294" r:id="rId29"/>
    <p:sldId id="295" r:id="rId30"/>
    <p:sldId id="296" r:id="rId31"/>
    <p:sldId id="292" r:id="rId32"/>
    <p:sldId id="281" r:id="rId33"/>
    <p:sldId id="28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A1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2" autoAdjust="0"/>
    <p:restoredTop sz="94660"/>
  </p:normalViewPr>
  <p:slideViewPr>
    <p:cSldViewPr>
      <p:cViewPr varScale="1">
        <p:scale>
          <a:sx n="112" d="100"/>
          <a:sy n="112" d="100"/>
        </p:scale>
        <p:origin x="138" y="900"/>
      </p:cViewPr>
      <p:guideLst>
        <p:guide orient="horz" pos="2160"/>
        <p:guide pos="3840"/>
      </p:guideLst>
    </p:cSldViewPr>
  </p:slideViewPr>
  <p:notesTextViewPr>
    <p:cViewPr>
      <p:scale>
        <a:sx n="1" d="1"/>
        <a:sy n="1" d="1"/>
      </p:scale>
      <p:origin x="0" y="0"/>
    </p:cViewPr>
  </p:notesTextViewPr>
  <p:notesViewPr>
    <p:cSldViewPr showGuides="1">
      <p:cViewPr varScale="1">
        <p:scale>
          <a:sx n="63" d="100"/>
          <a:sy n="63" d="100"/>
        </p:scale>
        <p:origin x="117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kumimoji="1" lang="ja-JP" sz="1200"/>
            </a:lvl1pPr>
          </a:lstStyle>
          <a:p>
            <a:endParaRPr kumimoji="1" lang="ja-JP"/>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kumimoji="1" lang="ja-JP" sz="1200"/>
            </a:lvl1pPr>
          </a:lstStyle>
          <a:p>
            <a:fld id="{043B725B-653D-4166-A8E9-72A38A1847CF}" type="datetimeFigureOut">
              <a:rPr kumimoji="1" lang="en-US" altLang="ja-JP"/>
              <a:t>4/5/2024</a:t>
            </a:fld>
            <a:endParaRPr kumimoji="1" lang="ja-JP"/>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kumimoji="1" lang="ja-JP" sz="1200"/>
            </a:lvl1pPr>
          </a:lstStyle>
          <a:p>
            <a:endParaRPr kumimoji="1" lang="ja-JP"/>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kumimoji="1" lang="ja-JP" sz="1200"/>
            </a:lvl1pPr>
          </a:lstStyle>
          <a:p>
            <a:fld id="{9E861E8E-D392-497B-BB21-122DD7C27CF3}" type="slidenum">
              <a:rPr kumimoji="1" lang="ja-JP"/>
              <a:t>‹#›</a:t>
            </a:fld>
            <a:endParaRPr kumimoji="1" lang="ja-JP"/>
          </a:p>
        </p:txBody>
      </p:sp>
    </p:spTree>
    <p:extLst>
      <p:ext uri="{BB962C8B-B14F-4D97-AF65-F5344CB8AC3E}">
        <p14:creationId xmlns:p14="http://schemas.microsoft.com/office/powerpoint/2010/main" val="120835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kumimoji="1" lang="ja-JP" sz="1200"/>
            </a:lvl1pPr>
          </a:lstStyle>
          <a:p>
            <a:endParaRPr kumimoji="1" lang="ja-JP"/>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kumimoji="1" lang="ja-JP" sz="1200"/>
            </a:lvl1pPr>
          </a:lstStyle>
          <a:p>
            <a:fld id="{783F64CD-0576-4A9A-BD06-7889D6E60BDC}" type="datetimeFigureOut">
              <a:t>2024/4/5</a:t>
            </a:fld>
            <a:endParaRPr kumimoji="1" lang="ja-JP"/>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kumimoji="1" lang="ja-JP"/>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t>マスター テキストのスタイルを編集するには、ここをクリック</a:t>
            </a:r>
          </a:p>
          <a:p>
            <a:pPr lvl="1"/>
            <a:r>
              <a:rPr kumimoji="1" lang="ja-JP"/>
              <a:t>第 2 レベル</a:t>
            </a:r>
          </a:p>
          <a:p>
            <a:pPr lvl="2"/>
            <a:r>
              <a:rPr kumimoji="1" lang="ja-JP"/>
              <a:t>第 3 レベル</a:t>
            </a:r>
          </a:p>
          <a:p>
            <a:pPr lvl="3"/>
            <a:r>
              <a:rPr kumimoji="1" lang="ja-JP"/>
              <a:t>第 4 レベル</a:t>
            </a:r>
          </a:p>
          <a:p>
            <a:pPr lvl="4"/>
            <a:r>
              <a:rPr kumimoji="1" lang="ja-JP"/>
              <a:t>第 5 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kumimoji="1" lang="ja-JP" sz="1200"/>
            </a:lvl1pPr>
          </a:lstStyle>
          <a:p>
            <a:endParaRPr kumimoji="1" lang="ja-JP"/>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kumimoji="1" lang="ja-JP" sz="1200"/>
            </a:lvl1pPr>
          </a:lstStyle>
          <a:p>
            <a:fld id="{9555D449-B875-4B8D-8E66-224D27E54C9A}" type="slidenum">
              <a:t>‹#›</a:t>
            </a:fld>
            <a:endParaRPr kumimoji="1" lang="ja-JP"/>
          </a:p>
        </p:txBody>
      </p:sp>
    </p:spTree>
    <p:extLst>
      <p:ext uri="{BB962C8B-B14F-4D97-AF65-F5344CB8AC3E}">
        <p14:creationId xmlns:p14="http://schemas.microsoft.com/office/powerpoint/2010/main" val="13499799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lang="ja-JP" sz="1200" kern="1200">
        <a:solidFill>
          <a:schemeClr val="tx1"/>
        </a:solidFill>
        <a:latin typeface="+mn-lt"/>
        <a:ea typeface="+mn-ea"/>
        <a:cs typeface="+mn-cs"/>
      </a:defRPr>
    </a:lvl1pPr>
    <a:lvl2pPr marL="457200" algn="l" defTabSz="914400" rtl="0" eaLnBrk="1" latinLnBrk="0" hangingPunct="1">
      <a:defRPr kumimoji="1" lang="ja-JP" sz="1200" kern="1200">
        <a:solidFill>
          <a:schemeClr val="tx1"/>
        </a:solidFill>
        <a:latin typeface="+mn-lt"/>
        <a:ea typeface="+mn-ea"/>
        <a:cs typeface="+mn-cs"/>
      </a:defRPr>
    </a:lvl2pPr>
    <a:lvl3pPr marL="914400" algn="l" defTabSz="914400" rtl="0" eaLnBrk="1" latinLnBrk="0" hangingPunct="1">
      <a:defRPr kumimoji="1" lang="ja-JP" sz="1200" kern="1200">
        <a:solidFill>
          <a:schemeClr val="tx1"/>
        </a:solidFill>
        <a:latin typeface="+mn-lt"/>
        <a:ea typeface="+mn-ea"/>
        <a:cs typeface="+mn-cs"/>
      </a:defRPr>
    </a:lvl3pPr>
    <a:lvl4pPr marL="1371600" algn="l" defTabSz="914400" rtl="0" eaLnBrk="1" latinLnBrk="0" hangingPunct="1">
      <a:defRPr kumimoji="1" lang="ja-JP" sz="1200" kern="1200">
        <a:solidFill>
          <a:schemeClr val="tx1"/>
        </a:solidFill>
        <a:latin typeface="+mn-lt"/>
        <a:ea typeface="+mn-ea"/>
        <a:cs typeface="+mn-cs"/>
      </a:defRPr>
    </a:lvl4pPr>
    <a:lvl5pPr marL="1828800" algn="l" defTabSz="914400" rtl="0" eaLnBrk="1" latinLnBrk="0" hangingPunct="1">
      <a:defRPr kumimoji="1" lang="ja-JP" sz="1200" kern="1200">
        <a:solidFill>
          <a:schemeClr val="tx1"/>
        </a:solidFill>
        <a:latin typeface="+mn-lt"/>
        <a:ea typeface="+mn-ea"/>
        <a:cs typeface="+mn-cs"/>
      </a:defRPr>
    </a:lvl5pPr>
    <a:lvl6pPr marL="2286000" algn="l" defTabSz="914400" rtl="0" eaLnBrk="1" latinLnBrk="0" hangingPunct="1">
      <a:defRPr kumimoji="1" lang="ja-JP" sz="1200" kern="1200">
        <a:solidFill>
          <a:schemeClr val="tx1"/>
        </a:solidFill>
        <a:latin typeface="+mn-lt"/>
        <a:ea typeface="+mn-ea"/>
        <a:cs typeface="+mn-cs"/>
      </a:defRPr>
    </a:lvl6pPr>
    <a:lvl7pPr marL="2743200" algn="l" defTabSz="914400" rtl="0" eaLnBrk="1" latinLnBrk="0" hangingPunct="1">
      <a:defRPr kumimoji="1" lang="ja-JP" sz="1200" kern="1200">
        <a:solidFill>
          <a:schemeClr val="tx1"/>
        </a:solidFill>
        <a:latin typeface="+mn-lt"/>
        <a:ea typeface="+mn-ea"/>
        <a:cs typeface="+mn-cs"/>
      </a:defRPr>
    </a:lvl7pPr>
    <a:lvl8pPr marL="3200400" algn="l" defTabSz="914400" rtl="0" eaLnBrk="1" latinLnBrk="0" hangingPunct="1">
      <a:defRPr kumimoji="1" lang="ja-JP" sz="1200" kern="1200">
        <a:solidFill>
          <a:schemeClr val="tx1"/>
        </a:solidFill>
        <a:latin typeface="+mn-lt"/>
        <a:ea typeface="+mn-ea"/>
        <a:cs typeface="+mn-cs"/>
      </a:defRPr>
    </a:lvl8pPr>
    <a:lvl9pPr marL="3657600" algn="l" defTabSz="914400" rtl="0" eaLnBrk="1" latinLnBrk="0" hangingPunct="1">
      <a:defRPr kumimoji="1" lang="ja-JP"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1</a:t>
            </a:fld>
            <a:endParaRPr kumimoji="1" lang="ja-JP" altLang="en-US"/>
          </a:p>
        </p:txBody>
      </p:sp>
    </p:spTree>
    <p:extLst>
      <p:ext uri="{BB962C8B-B14F-4D97-AF65-F5344CB8AC3E}">
        <p14:creationId xmlns:p14="http://schemas.microsoft.com/office/powerpoint/2010/main" val="1230310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10</a:t>
            </a:fld>
            <a:endParaRPr kumimoji="1" lang="ja-JP" altLang="en-US"/>
          </a:p>
        </p:txBody>
      </p:sp>
    </p:spTree>
    <p:extLst>
      <p:ext uri="{BB962C8B-B14F-4D97-AF65-F5344CB8AC3E}">
        <p14:creationId xmlns:p14="http://schemas.microsoft.com/office/powerpoint/2010/main" val="149503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11</a:t>
            </a:fld>
            <a:endParaRPr kumimoji="1" lang="ja-JP" altLang="en-US"/>
          </a:p>
        </p:txBody>
      </p:sp>
    </p:spTree>
    <p:extLst>
      <p:ext uri="{BB962C8B-B14F-4D97-AF65-F5344CB8AC3E}">
        <p14:creationId xmlns:p14="http://schemas.microsoft.com/office/powerpoint/2010/main" val="3907346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12</a:t>
            </a:fld>
            <a:endParaRPr kumimoji="1" lang="ja-JP" altLang="en-US"/>
          </a:p>
        </p:txBody>
      </p:sp>
    </p:spTree>
    <p:extLst>
      <p:ext uri="{BB962C8B-B14F-4D97-AF65-F5344CB8AC3E}">
        <p14:creationId xmlns:p14="http://schemas.microsoft.com/office/powerpoint/2010/main" val="228778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13</a:t>
            </a:fld>
            <a:endParaRPr kumimoji="1" lang="ja-JP" altLang="en-US"/>
          </a:p>
        </p:txBody>
      </p:sp>
    </p:spTree>
    <p:extLst>
      <p:ext uri="{BB962C8B-B14F-4D97-AF65-F5344CB8AC3E}">
        <p14:creationId xmlns:p14="http://schemas.microsoft.com/office/powerpoint/2010/main" val="2959604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14</a:t>
            </a:fld>
            <a:endParaRPr kumimoji="1" lang="ja-JP" altLang="en-US"/>
          </a:p>
        </p:txBody>
      </p:sp>
    </p:spTree>
    <p:extLst>
      <p:ext uri="{BB962C8B-B14F-4D97-AF65-F5344CB8AC3E}">
        <p14:creationId xmlns:p14="http://schemas.microsoft.com/office/powerpoint/2010/main" val="100457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15</a:t>
            </a:fld>
            <a:endParaRPr kumimoji="1" lang="ja-JP" altLang="en-US"/>
          </a:p>
        </p:txBody>
      </p:sp>
    </p:spTree>
    <p:extLst>
      <p:ext uri="{BB962C8B-B14F-4D97-AF65-F5344CB8AC3E}">
        <p14:creationId xmlns:p14="http://schemas.microsoft.com/office/powerpoint/2010/main" val="2589601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16</a:t>
            </a:fld>
            <a:endParaRPr kumimoji="1" lang="ja-JP" altLang="en-US"/>
          </a:p>
        </p:txBody>
      </p:sp>
    </p:spTree>
    <p:extLst>
      <p:ext uri="{BB962C8B-B14F-4D97-AF65-F5344CB8AC3E}">
        <p14:creationId xmlns:p14="http://schemas.microsoft.com/office/powerpoint/2010/main" val="2852629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17</a:t>
            </a:fld>
            <a:endParaRPr kumimoji="1" lang="ja-JP" altLang="en-US"/>
          </a:p>
        </p:txBody>
      </p:sp>
    </p:spTree>
    <p:extLst>
      <p:ext uri="{BB962C8B-B14F-4D97-AF65-F5344CB8AC3E}">
        <p14:creationId xmlns:p14="http://schemas.microsoft.com/office/powerpoint/2010/main" val="3315409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18</a:t>
            </a:fld>
            <a:endParaRPr kumimoji="1" lang="ja-JP" altLang="en-US"/>
          </a:p>
        </p:txBody>
      </p:sp>
    </p:spTree>
    <p:extLst>
      <p:ext uri="{BB962C8B-B14F-4D97-AF65-F5344CB8AC3E}">
        <p14:creationId xmlns:p14="http://schemas.microsoft.com/office/powerpoint/2010/main" val="2895184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19</a:t>
            </a:fld>
            <a:endParaRPr kumimoji="1" lang="ja-JP" altLang="en-US"/>
          </a:p>
        </p:txBody>
      </p:sp>
    </p:spTree>
    <p:extLst>
      <p:ext uri="{BB962C8B-B14F-4D97-AF65-F5344CB8AC3E}">
        <p14:creationId xmlns:p14="http://schemas.microsoft.com/office/powerpoint/2010/main" val="914461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2</a:t>
            </a:fld>
            <a:endParaRPr kumimoji="1" lang="ja-JP" altLang="en-US"/>
          </a:p>
        </p:txBody>
      </p:sp>
    </p:spTree>
    <p:extLst>
      <p:ext uri="{BB962C8B-B14F-4D97-AF65-F5344CB8AC3E}">
        <p14:creationId xmlns:p14="http://schemas.microsoft.com/office/powerpoint/2010/main" val="1027966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20</a:t>
            </a:fld>
            <a:endParaRPr kumimoji="1" lang="ja-JP" altLang="en-US"/>
          </a:p>
        </p:txBody>
      </p:sp>
    </p:spTree>
    <p:extLst>
      <p:ext uri="{BB962C8B-B14F-4D97-AF65-F5344CB8AC3E}">
        <p14:creationId xmlns:p14="http://schemas.microsoft.com/office/powerpoint/2010/main" val="455038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21</a:t>
            </a:fld>
            <a:endParaRPr kumimoji="1" lang="ja-JP" altLang="en-US"/>
          </a:p>
        </p:txBody>
      </p:sp>
    </p:spTree>
    <p:extLst>
      <p:ext uri="{BB962C8B-B14F-4D97-AF65-F5344CB8AC3E}">
        <p14:creationId xmlns:p14="http://schemas.microsoft.com/office/powerpoint/2010/main" val="1763060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22</a:t>
            </a:fld>
            <a:endParaRPr kumimoji="1" lang="ja-JP" altLang="en-US"/>
          </a:p>
        </p:txBody>
      </p:sp>
    </p:spTree>
    <p:extLst>
      <p:ext uri="{BB962C8B-B14F-4D97-AF65-F5344CB8AC3E}">
        <p14:creationId xmlns:p14="http://schemas.microsoft.com/office/powerpoint/2010/main" val="3034039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23</a:t>
            </a:fld>
            <a:endParaRPr kumimoji="1" lang="ja-JP" altLang="en-US"/>
          </a:p>
        </p:txBody>
      </p:sp>
    </p:spTree>
    <p:extLst>
      <p:ext uri="{BB962C8B-B14F-4D97-AF65-F5344CB8AC3E}">
        <p14:creationId xmlns:p14="http://schemas.microsoft.com/office/powerpoint/2010/main" val="2047268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24</a:t>
            </a:fld>
            <a:endParaRPr kumimoji="1" lang="ja-JP" altLang="en-US"/>
          </a:p>
        </p:txBody>
      </p:sp>
    </p:spTree>
    <p:extLst>
      <p:ext uri="{BB962C8B-B14F-4D97-AF65-F5344CB8AC3E}">
        <p14:creationId xmlns:p14="http://schemas.microsoft.com/office/powerpoint/2010/main" val="3754368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25</a:t>
            </a:fld>
            <a:endParaRPr kumimoji="1" lang="ja-JP" altLang="en-US"/>
          </a:p>
        </p:txBody>
      </p:sp>
    </p:spTree>
    <p:extLst>
      <p:ext uri="{BB962C8B-B14F-4D97-AF65-F5344CB8AC3E}">
        <p14:creationId xmlns:p14="http://schemas.microsoft.com/office/powerpoint/2010/main" val="325743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26</a:t>
            </a:fld>
            <a:endParaRPr kumimoji="1" lang="ja-JP" altLang="en-US"/>
          </a:p>
        </p:txBody>
      </p:sp>
    </p:spTree>
    <p:extLst>
      <p:ext uri="{BB962C8B-B14F-4D97-AF65-F5344CB8AC3E}">
        <p14:creationId xmlns:p14="http://schemas.microsoft.com/office/powerpoint/2010/main" val="174722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27</a:t>
            </a:fld>
            <a:endParaRPr kumimoji="1" lang="ja-JP" altLang="en-US"/>
          </a:p>
        </p:txBody>
      </p:sp>
    </p:spTree>
    <p:extLst>
      <p:ext uri="{BB962C8B-B14F-4D97-AF65-F5344CB8AC3E}">
        <p14:creationId xmlns:p14="http://schemas.microsoft.com/office/powerpoint/2010/main" val="2547222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28</a:t>
            </a:fld>
            <a:endParaRPr kumimoji="1" lang="ja-JP" altLang="en-US"/>
          </a:p>
        </p:txBody>
      </p:sp>
    </p:spTree>
    <p:extLst>
      <p:ext uri="{BB962C8B-B14F-4D97-AF65-F5344CB8AC3E}">
        <p14:creationId xmlns:p14="http://schemas.microsoft.com/office/powerpoint/2010/main" val="4235251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29</a:t>
            </a:fld>
            <a:endParaRPr kumimoji="1" lang="ja-JP" altLang="en-US"/>
          </a:p>
        </p:txBody>
      </p:sp>
    </p:spTree>
    <p:extLst>
      <p:ext uri="{BB962C8B-B14F-4D97-AF65-F5344CB8AC3E}">
        <p14:creationId xmlns:p14="http://schemas.microsoft.com/office/powerpoint/2010/main" val="3006646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3</a:t>
            </a:fld>
            <a:endParaRPr kumimoji="1" lang="ja-JP" altLang="en-US"/>
          </a:p>
        </p:txBody>
      </p:sp>
    </p:spTree>
    <p:extLst>
      <p:ext uri="{BB962C8B-B14F-4D97-AF65-F5344CB8AC3E}">
        <p14:creationId xmlns:p14="http://schemas.microsoft.com/office/powerpoint/2010/main" val="3728499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30</a:t>
            </a:fld>
            <a:endParaRPr kumimoji="1" lang="ja-JP" altLang="en-US"/>
          </a:p>
        </p:txBody>
      </p:sp>
    </p:spTree>
    <p:extLst>
      <p:ext uri="{BB962C8B-B14F-4D97-AF65-F5344CB8AC3E}">
        <p14:creationId xmlns:p14="http://schemas.microsoft.com/office/powerpoint/2010/main" val="800871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31</a:t>
            </a:fld>
            <a:endParaRPr kumimoji="1" lang="ja-JP" altLang="en-US"/>
          </a:p>
        </p:txBody>
      </p:sp>
    </p:spTree>
    <p:extLst>
      <p:ext uri="{BB962C8B-B14F-4D97-AF65-F5344CB8AC3E}">
        <p14:creationId xmlns:p14="http://schemas.microsoft.com/office/powerpoint/2010/main" val="424379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32</a:t>
            </a:fld>
            <a:endParaRPr kumimoji="1" lang="ja-JP" altLang="en-US"/>
          </a:p>
        </p:txBody>
      </p:sp>
    </p:spTree>
    <p:extLst>
      <p:ext uri="{BB962C8B-B14F-4D97-AF65-F5344CB8AC3E}">
        <p14:creationId xmlns:p14="http://schemas.microsoft.com/office/powerpoint/2010/main" val="78709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4</a:t>
            </a:fld>
            <a:endParaRPr kumimoji="1" lang="ja-JP" altLang="en-US"/>
          </a:p>
        </p:txBody>
      </p:sp>
    </p:spTree>
    <p:extLst>
      <p:ext uri="{BB962C8B-B14F-4D97-AF65-F5344CB8AC3E}">
        <p14:creationId xmlns:p14="http://schemas.microsoft.com/office/powerpoint/2010/main" val="4032798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5</a:t>
            </a:fld>
            <a:endParaRPr kumimoji="1" lang="ja-JP" altLang="en-US"/>
          </a:p>
        </p:txBody>
      </p:sp>
    </p:spTree>
    <p:extLst>
      <p:ext uri="{BB962C8B-B14F-4D97-AF65-F5344CB8AC3E}">
        <p14:creationId xmlns:p14="http://schemas.microsoft.com/office/powerpoint/2010/main" val="89111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6</a:t>
            </a:fld>
            <a:endParaRPr kumimoji="1" lang="ja-JP" altLang="en-US"/>
          </a:p>
        </p:txBody>
      </p:sp>
    </p:spTree>
    <p:extLst>
      <p:ext uri="{BB962C8B-B14F-4D97-AF65-F5344CB8AC3E}">
        <p14:creationId xmlns:p14="http://schemas.microsoft.com/office/powerpoint/2010/main" val="2551722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7</a:t>
            </a:fld>
            <a:endParaRPr kumimoji="1" lang="ja-JP" altLang="en-US"/>
          </a:p>
        </p:txBody>
      </p:sp>
    </p:spTree>
    <p:extLst>
      <p:ext uri="{BB962C8B-B14F-4D97-AF65-F5344CB8AC3E}">
        <p14:creationId xmlns:p14="http://schemas.microsoft.com/office/powerpoint/2010/main" val="1278786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8</a:t>
            </a:fld>
            <a:endParaRPr kumimoji="1" lang="ja-JP" altLang="en-US"/>
          </a:p>
        </p:txBody>
      </p:sp>
    </p:spTree>
    <p:extLst>
      <p:ext uri="{BB962C8B-B14F-4D97-AF65-F5344CB8AC3E}">
        <p14:creationId xmlns:p14="http://schemas.microsoft.com/office/powerpoint/2010/main" val="3820707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55D449-B875-4B8D-8E66-224D27E54C9A}" type="slidenum">
              <a:rPr lang="en-US" altLang="ja-JP" smtClean="0"/>
              <a:t>9</a:t>
            </a:fld>
            <a:endParaRPr kumimoji="1" lang="ja-JP" altLang="en-US"/>
          </a:p>
        </p:txBody>
      </p:sp>
    </p:spTree>
    <p:extLst>
      <p:ext uri="{BB962C8B-B14F-4D97-AF65-F5344CB8AC3E}">
        <p14:creationId xmlns:p14="http://schemas.microsoft.com/office/powerpoint/2010/main" val="486883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pic>
        <p:nvPicPr>
          <p:cNvPr id="7" name="図 6" descr="心電図" title="医療画像"/>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88688" y="-1"/>
            <a:ext cx="7000137" cy="6858001"/>
          </a:xfrm>
          <a:prstGeom prst="rect">
            <a:avLst/>
          </a:prstGeom>
        </p:spPr>
      </p:pic>
      <p:sp>
        <p:nvSpPr>
          <p:cNvPr id="2" name="タイトル 1"/>
          <p:cNvSpPr>
            <a:spLocks noGrp="1"/>
          </p:cNvSpPr>
          <p:nvPr>
            <p:ph type="ctrTitle"/>
          </p:nvPr>
        </p:nvSpPr>
        <p:spPr>
          <a:xfrm>
            <a:off x="626225" y="1828800"/>
            <a:ext cx="4098175" cy="3177380"/>
          </a:xfrm>
        </p:spPr>
        <p:txBody>
          <a:bodyPr anchor="b">
            <a:normAutofit/>
          </a:bodyPr>
          <a:lstStyle>
            <a:lvl1pPr algn="l" latinLnBrk="0">
              <a:lnSpc>
                <a:spcPct val="80000"/>
              </a:lnSpc>
              <a:defRPr kumimoji="1" lang="ja-JP" sz="5400">
                <a:solidFill>
                  <a:schemeClr val="accent1"/>
                </a:solidFill>
                <a:latin typeface="Meiryo UI" panose="020B0604030504040204" pitchFamily="50" charset="-128"/>
                <a:ea typeface="Meiryo UI" panose="020B0604030504040204" pitchFamily="50" charset="-128"/>
                <a:cs typeface="Meiryo UI" panose="020B0604030504040204" pitchFamily="50" charset="-128"/>
              </a:defRPr>
            </a:lvl1pPr>
          </a:lstStyle>
          <a:p>
            <a:r>
              <a:rPr kumimoji="1" lang="ja-JP" altLang="en-US"/>
              <a:t>マスター タイトルの書式設定</a:t>
            </a:r>
            <a:endParaRPr kumimoji="1" lang="ja-JP"/>
          </a:p>
        </p:txBody>
      </p:sp>
      <p:sp>
        <p:nvSpPr>
          <p:cNvPr id="3" name="サブタイトル 2"/>
          <p:cNvSpPr>
            <a:spLocks noGrp="1"/>
          </p:cNvSpPr>
          <p:nvPr>
            <p:ph type="subTitle" idx="1"/>
          </p:nvPr>
        </p:nvSpPr>
        <p:spPr>
          <a:xfrm>
            <a:off x="626225" y="5181600"/>
            <a:ext cx="4098175" cy="685800"/>
          </a:xfrm>
        </p:spPr>
        <p:txBody>
          <a:bodyPr>
            <a:normAutofit/>
          </a:bodyPr>
          <a:lstStyle>
            <a:lvl1pPr marL="0" indent="0" algn="l" latinLnBrk="0">
              <a:buNone/>
              <a:defRPr kumimoji="1" lang="ja-JP" sz="2000" cap="all" baseline="0">
                <a:solidFill>
                  <a:schemeClr val="tx1">
                    <a:lumMod val="50000"/>
                    <a:lumOff val="50000"/>
                  </a:schemeClr>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0" algn="ctr" latinLnBrk="0">
              <a:buNone/>
              <a:defRPr kumimoji="1" lang="ja-JP" sz="2000"/>
            </a:lvl2pPr>
            <a:lvl3pPr marL="914400" indent="0" algn="ctr" latinLnBrk="0">
              <a:buNone/>
              <a:defRPr kumimoji="1" lang="ja-JP" sz="1800"/>
            </a:lvl3pPr>
            <a:lvl4pPr marL="1371600" indent="0" algn="ctr" latinLnBrk="0">
              <a:buNone/>
              <a:defRPr kumimoji="1" lang="ja-JP" sz="1600"/>
            </a:lvl4pPr>
            <a:lvl5pPr marL="1828800" indent="0" algn="ctr" latinLnBrk="0">
              <a:buNone/>
              <a:defRPr kumimoji="1" lang="ja-JP" sz="1600"/>
            </a:lvl5pPr>
            <a:lvl6pPr marL="2286000" indent="0" algn="ctr" latinLnBrk="0">
              <a:buNone/>
              <a:defRPr kumimoji="1" lang="ja-JP" sz="1600"/>
            </a:lvl6pPr>
            <a:lvl7pPr marL="2743200" indent="0" algn="ctr" latinLnBrk="0">
              <a:buNone/>
              <a:defRPr kumimoji="1" lang="ja-JP" sz="1600"/>
            </a:lvl7pPr>
            <a:lvl8pPr marL="3200400" indent="0" algn="ctr" latinLnBrk="0">
              <a:buNone/>
              <a:defRPr kumimoji="1" lang="ja-JP" sz="1600"/>
            </a:lvl8pPr>
            <a:lvl9pPr marL="3657600" indent="0" algn="ctr" latinLnBrk="0">
              <a:buNone/>
              <a:defRPr kumimoji="1" lang="ja-JP" sz="1600"/>
            </a:lvl9pPr>
          </a:lstStyle>
          <a:p>
            <a:r>
              <a:rPr kumimoji="1" lang="ja-JP" altLang="en-US"/>
              <a:t>マスター サブタイトルの書式設定</a:t>
            </a:r>
            <a:endParaRPr kumimoji="1" lang="ja-JP"/>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p>
        </p:txBody>
      </p:sp>
      <p:sp>
        <p:nvSpPr>
          <p:cNvPr id="4" name="日付プレースホルダー 3"/>
          <p:cNvSpPr>
            <a:spLocks noGrp="1"/>
          </p:cNvSpPr>
          <p:nvPr>
            <p:ph type="dt" sz="half" idx="10"/>
          </p:nvPr>
        </p:nvSpPr>
        <p:spPr/>
        <p:txBody>
          <a:bodyPr/>
          <a:lstStyle/>
          <a:p>
            <a:fld id="{37CC0096-1860-4642-9CD2-0079EA5E7CD1}" type="datetimeFigureOut">
              <a:t>2024/4/5</a:t>
            </a:fld>
            <a:endParaRPr kumimoji="1" lang="ja-JP"/>
          </a:p>
        </p:txBody>
      </p:sp>
      <p:sp>
        <p:nvSpPr>
          <p:cNvPr id="5" name="フッター プレースホルダー 4"/>
          <p:cNvSpPr>
            <a:spLocks noGrp="1"/>
          </p:cNvSpPr>
          <p:nvPr>
            <p:ph type="ftr" sz="quarter" idx="11"/>
          </p:nvPr>
        </p:nvSpPr>
        <p:spPr/>
        <p:txBody>
          <a:bodyPr/>
          <a:lstStyle/>
          <a:p>
            <a:endParaRPr kumimoji="1" lang="ja-JP"/>
          </a:p>
        </p:txBody>
      </p:sp>
      <p:sp>
        <p:nvSpPr>
          <p:cNvPr id="6" name="スライド番号プレースホルダー 5"/>
          <p:cNvSpPr>
            <a:spLocks noGrp="1"/>
          </p:cNvSpPr>
          <p:nvPr>
            <p:ph type="sldNum" sz="quarter" idx="12"/>
          </p:nvPr>
        </p:nvSpPr>
        <p:spPr/>
        <p:txBody>
          <a:bodyPr/>
          <a:lstStyle/>
          <a:p>
            <a:fld id="{E31375A4-56A4-47D6-9801-1991572033F7}" type="slidenum">
              <a:t>‹#›</a:t>
            </a:fld>
            <a:endParaRPr kumimoji="1" lang="ja-JP"/>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テキスト">
    <p:spTree>
      <p:nvGrpSpPr>
        <p:cNvPr id="1" name=""/>
        <p:cNvGrpSpPr/>
        <p:nvPr/>
      </p:nvGrpSpPr>
      <p:grpSpPr>
        <a:xfrm>
          <a:off x="0" y="0"/>
          <a:ext cx="0" cy="0"/>
          <a:chOff x="0" y="0"/>
          <a:chExt cx="0" cy="0"/>
        </a:xfrm>
      </p:grpSpPr>
      <p:sp>
        <p:nvSpPr>
          <p:cNvPr id="7" name="長方形 6"/>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p>
        </p:txBody>
      </p:sp>
      <p:sp>
        <p:nvSpPr>
          <p:cNvPr id="2" name="縦書きタイトル 1"/>
          <p:cNvSpPr>
            <a:spLocks noGrp="1"/>
          </p:cNvSpPr>
          <p:nvPr>
            <p:ph type="title" orient="vert"/>
          </p:nvPr>
        </p:nvSpPr>
        <p:spPr>
          <a:xfrm>
            <a:off x="10058399" y="457201"/>
            <a:ext cx="2057401" cy="5943600"/>
          </a:xfrm>
        </p:spPr>
        <p:txBody>
          <a:bodyPr vert="eaVert"/>
          <a:lstStyle/>
          <a:p>
            <a:r>
              <a:rPr kumimoji="1" lang="ja-JP" altLang="en-US"/>
              <a:t>マスター タイトルの書式設定</a:t>
            </a:r>
            <a:endParaRPr kumimoji="1" lang="ja-JP"/>
          </a:p>
        </p:txBody>
      </p:sp>
      <p:sp>
        <p:nvSpPr>
          <p:cNvPr id="3" name="縦書きテキスト プレースホルダー 2"/>
          <p:cNvSpPr>
            <a:spLocks noGrp="1"/>
          </p:cNvSpPr>
          <p:nvPr>
            <p:ph type="body" orient="vert" idx="1"/>
          </p:nvPr>
        </p:nvSpPr>
        <p:spPr>
          <a:xfrm>
            <a:off x="609600" y="457200"/>
            <a:ext cx="9067800" cy="5943599"/>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p>
        </p:txBody>
      </p:sp>
      <p:sp>
        <p:nvSpPr>
          <p:cNvPr id="4" name="日付プレースホルダー 3"/>
          <p:cNvSpPr>
            <a:spLocks noGrp="1"/>
          </p:cNvSpPr>
          <p:nvPr>
            <p:ph type="dt" sz="half" idx="10"/>
          </p:nvPr>
        </p:nvSpPr>
        <p:spPr/>
        <p:txBody>
          <a:bodyPr/>
          <a:lstStyle/>
          <a:p>
            <a:fld id="{37CC0096-1860-4642-9CD2-0079EA5E7CD1}" type="datetimeFigureOut">
              <a:t>2024/4/5</a:t>
            </a:fld>
            <a:endParaRPr kumimoji="1" lang="ja-JP"/>
          </a:p>
        </p:txBody>
      </p:sp>
      <p:sp>
        <p:nvSpPr>
          <p:cNvPr id="5" name="フッター プレースホルダー 4"/>
          <p:cNvSpPr>
            <a:spLocks noGrp="1"/>
          </p:cNvSpPr>
          <p:nvPr>
            <p:ph type="ftr" sz="quarter" idx="11"/>
          </p:nvPr>
        </p:nvSpPr>
        <p:spPr/>
        <p:txBody>
          <a:bodyPr/>
          <a:lstStyle/>
          <a:p>
            <a:endParaRPr kumimoji="1" lang="ja-JP"/>
          </a:p>
        </p:txBody>
      </p:sp>
      <p:sp>
        <p:nvSpPr>
          <p:cNvPr id="6" name="スライド番号プレースホルダー 5"/>
          <p:cNvSpPr>
            <a:spLocks noGrp="1"/>
          </p:cNvSpPr>
          <p:nvPr>
            <p:ph type="sldNum" sz="quarter" idx="12"/>
          </p:nvPr>
        </p:nvSpPr>
        <p:spPr/>
        <p:txBody>
          <a:bodyPr/>
          <a:lstStyle/>
          <a:p>
            <a:fld id="{E31375A4-56A4-47D6-9801-1991572033F7}" type="slidenum">
              <a:t>‹#›</a:t>
            </a:fld>
            <a:endParaRPr kumimoji="1" lang="ja-JP"/>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r>
              <a:rPr kumimoji="1" lang="ja-JP" altLang="en-US"/>
              <a:t>マスター タイトルの書式設定</a:t>
            </a:r>
            <a:endParaRPr kumimoji="1" lang="ja-JP"/>
          </a:p>
        </p:txBody>
      </p:sp>
      <p:sp>
        <p:nvSpPr>
          <p:cNvPr id="3" name="コンテンツ プレースホルダー 2"/>
          <p:cNvSpPr>
            <a:spLocks noGrp="1"/>
          </p:cNvSpPr>
          <p:nvPr>
            <p:ph idx="1"/>
          </p:nvPr>
        </p:nvSpPr>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vl2pPr>
              <a:defRPr>
                <a:latin typeface="Meiryo UI" panose="020B0604030504040204" pitchFamily="50" charset="-128"/>
                <a:ea typeface="Meiryo UI" panose="020B0604030504040204" pitchFamily="50" charset="-128"/>
                <a:cs typeface="Meiryo UI" panose="020B0604030504040204" pitchFamily="50" charset="-128"/>
              </a:defRPr>
            </a:lvl2pPr>
            <a:lvl3pPr>
              <a:defRPr>
                <a:latin typeface="Meiryo UI" panose="020B0604030504040204" pitchFamily="50" charset="-128"/>
                <a:ea typeface="Meiryo UI" panose="020B0604030504040204" pitchFamily="50" charset="-128"/>
                <a:cs typeface="Meiryo UI" panose="020B0604030504040204" pitchFamily="50" charset="-128"/>
              </a:defRPr>
            </a:lvl3pPr>
            <a:lvl4pPr>
              <a:defRPr>
                <a:latin typeface="Meiryo UI" panose="020B0604030504040204" pitchFamily="50" charset="-128"/>
                <a:ea typeface="Meiryo UI" panose="020B0604030504040204" pitchFamily="50" charset="-128"/>
                <a:cs typeface="Meiryo UI" panose="020B0604030504040204" pitchFamily="50" charset="-128"/>
              </a:defRPr>
            </a:lvl4pPr>
            <a:lvl5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endParaRPr kumimoji="1" lang="ja-JP" dirty="0"/>
          </a:p>
        </p:txBody>
      </p:sp>
      <p:sp>
        <p:nvSpPr>
          <p:cNvPr id="4" name="日付プレースホルダー 3"/>
          <p:cNvSpPr>
            <a:spLocks noGrp="1"/>
          </p:cNvSpPr>
          <p:nvPr>
            <p:ph type="dt" sz="half" idx="10"/>
          </p:nvPr>
        </p:nvSpPr>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fld id="{37CC0096-1860-4642-9CD2-0079EA5E7CD1}" type="datetimeFigureOut">
              <a:rPr lang="en-US" altLang="ja-JP" smtClean="0"/>
              <a:pPr/>
              <a:t>4/5/2024</a:t>
            </a:fld>
            <a:endParaRPr lang="ja-JP" altLang="en-US"/>
          </a:p>
        </p:txBody>
      </p:sp>
      <p:sp>
        <p:nvSpPr>
          <p:cNvPr id="5" name="フッター プレースホルダー 4"/>
          <p:cNvSpPr>
            <a:spLocks noGrp="1"/>
          </p:cNvSpPr>
          <p:nvPr>
            <p:ph type="ftr" sz="quarter" idx="11"/>
          </p:nvPr>
        </p:nvSpPr>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endParaRPr lang="ja-JP" altLang="en-US"/>
          </a:p>
        </p:txBody>
      </p:sp>
      <p:sp>
        <p:nvSpPr>
          <p:cNvPr id="6" name="スライド番号プレースホルダー 5"/>
          <p:cNvSpPr>
            <a:spLocks noGrp="1"/>
          </p:cNvSpPr>
          <p:nvPr>
            <p:ph type="sldNum" sz="quarter" idx="12"/>
          </p:nvPr>
        </p:nvSpPr>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fld id="{E31375A4-56A4-47D6-9801-1991572033F7}" type="slidenum">
              <a:rPr lang="en-US" altLang="ja-JP" smtClean="0"/>
              <a:pPr/>
              <a:t>‹#›</a:t>
            </a:fld>
            <a:endParaRPr lang="en-US" altLang="ja-JP"/>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セクション見出し">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長方形 6"/>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p>
        </p:txBody>
      </p:sp>
      <p:sp>
        <p:nvSpPr>
          <p:cNvPr id="2" name="タイトル 1"/>
          <p:cNvSpPr>
            <a:spLocks noGrp="1"/>
          </p:cNvSpPr>
          <p:nvPr>
            <p:ph type="title"/>
          </p:nvPr>
        </p:nvSpPr>
        <p:spPr>
          <a:xfrm>
            <a:off x="1066800" y="1828800"/>
            <a:ext cx="7772400" cy="3177380"/>
          </a:xfrm>
        </p:spPr>
        <p:txBody>
          <a:bodyPr anchor="b">
            <a:normAutofit/>
          </a:bodyPr>
          <a:lstStyle>
            <a:lvl1pPr latinLnBrk="0">
              <a:lnSpc>
                <a:spcPct val="80000"/>
              </a:lnSpc>
              <a:defRPr kumimoji="1" lang="ja-JP" sz="5400"/>
            </a:lvl1pPr>
          </a:lstStyle>
          <a:p>
            <a:r>
              <a:rPr kumimoji="1" lang="ja-JP" altLang="en-US"/>
              <a:t>マスター タイトルの書式設定</a:t>
            </a:r>
            <a:endParaRPr kumimoji="1" lang="ja-JP"/>
          </a:p>
        </p:txBody>
      </p:sp>
      <p:sp>
        <p:nvSpPr>
          <p:cNvPr id="3" name="テキスト プレースホルダー 2"/>
          <p:cNvSpPr>
            <a:spLocks noGrp="1"/>
          </p:cNvSpPr>
          <p:nvPr>
            <p:ph type="body" idx="1"/>
          </p:nvPr>
        </p:nvSpPr>
        <p:spPr>
          <a:xfrm>
            <a:off x="1066800" y="5181600"/>
            <a:ext cx="7772400" cy="685800"/>
          </a:xfrm>
        </p:spPr>
        <p:txBody>
          <a:bodyPr>
            <a:normAutofit/>
          </a:bodyPr>
          <a:lstStyle>
            <a:lvl1pPr marL="0" indent="0" latinLnBrk="0">
              <a:buNone/>
              <a:defRPr kumimoji="1" lang="ja-JP" sz="2000" cap="all" baseline="0">
                <a:solidFill>
                  <a:schemeClr val="bg1"/>
                </a:solidFill>
              </a:defRPr>
            </a:lvl1pPr>
            <a:lvl2pPr marL="457200" indent="0" latinLnBrk="0">
              <a:buNone/>
              <a:defRPr kumimoji="1" lang="ja-JP" sz="2000"/>
            </a:lvl2pPr>
            <a:lvl3pPr marL="914400" indent="0" latinLnBrk="0">
              <a:buNone/>
              <a:defRPr kumimoji="1" lang="ja-JP" sz="1800"/>
            </a:lvl3pPr>
            <a:lvl4pPr marL="1371600" indent="0" latinLnBrk="0">
              <a:buNone/>
              <a:defRPr kumimoji="1" lang="ja-JP" sz="1600"/>
            </a:lvl4pPr>
            <a:lvl5pPr marL="1828800" indent="0" latinLnBrk="0">
              <a:buNone/>
              <a:defRPr kumimoji="1" lang="ja-JP" sz="1600"/>
            </a:lvl5pPr>
            <a:lvl6pPr marL="2286000" indent="0" latinLnBrk="0">
              <a:buNone/>
              <a:defRPr kumimoji="1" lang="ja-JP" sz="1600"/>
            </a:lvl6pPr>
            <a:lvl7pPr marL="2743200" indent="0" latinLnBrk="0">
              <a:buNone/>
              <a:defRPr kumimoji="1" lang="ja-JP" sz="1600"/>
            </a:lvl7pPr>
            <a:lvl8pPr marL="3200400" indent="0" latinLnBrk="0">
              <a:buNone/>
              <a:defRPr kumimoji="1" lang="ja-JP" sz="1600"/>
            </a:lvl8pPr>
            <a:lvl9pPr marL="3657600" indent="0" latinLnBrk="0">
              <a:buNone/>
              <a:defRPr kumimoji="1" lang="ja-JP" sz="1600"/>
            </a:lvl9pPr>
          </a:lstStyle>
          <a:p>
            <a:pPr lvl="0"/>
            <a:r>
              <a:rPr kumimoji="1" lang="ja-JP" altLang="en-US"/>
              <a:t>マスター テキストの書式設定</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p>
        </p:txBody>
      </p:sp>
      <p:sp>
        <p:nvSpPr>
          <p:cNvPr id="3" name="コンテンツ プレースホルダー 2"/>
          <p:cNvSpPr>
            <a:spLocks noGrp="1"/>
          </p:cNvSpPr>
          <p:nvPr>
            <p:ph sz="half" idx="1"/>
          </p:nvPr>
        </p:nvSpPr>
        <p:spPr>
          <a:xfrm>
            <a:off x="1066800" y="1825624"/>
            <a:ext cx="4800600" cy="4575175"/>
          </a:xfrm>
        </p:spPr>
        <p:txBody>
          <a:bodyPr>
            <a:normAutofit/>
          </a:bodyPr>
          <a:lstStyle>
            <a:lvl1pPr latinLnBrk="0">
              <a:defRPr kumimoji="1" lang="ja-JP" sz="2400"/>
            </a:lvl1pPr>
            <a:lvl2pPr latinLnBrk="0">
              <a:defRPr kumimoji="1" lang="ja-JP" sz="2000"/>
            </a:lvl2pPr>
            <a:lvl3pPr latinLnBrk="0">
              <a:defRPr kumimoji="1" lang="ja-JP" sz="1800"/>
            </a:lvl3pPr>
            <a:lvl4pPr latinLnBrk="0">
              <a:defRPr kumimoji="1" lang="ja-JP" sz="1600"/>
            </a:lvl4pPr>
            <a:lvl5pPr latinLnBrk="0">
              <a:defRPr kumimoji="1" lang="ja-JP" sz="1600"/>
            </a:lvl5pPr>
            <a:lvl6pPr latinLnBrk="0">
              <a:defRPr kumimoji="1" lang="ja-JP" sz="1600"/>
            </a:lvl6pPr>
            <a:lvl7pPr latinLnBrk="0">
              <a:defRPr kumimoji="1" lang="ja-JP" sz="1600"/>
            </a:lvl7pPr>
            <a:lvl8pPr latinLnBrk="0">
              <a:defRPr kumimoji="1" lang="ja-JP" sz="1600"/>
            </a:lvl8pPr>
            <a:lvl9pPr latinLnBrk="0">
              <a:defRPr kumimoji="1" lang="ja-JP"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p>
        </p:txBody>
      </p:sp>
      <p:sp>
        <p:nvSpPr>
          <p:cNvPr id="4" name="コンテンツ プレースホルダー 3"/>
          <p:cNvSpPr>
            <a:spLocks noGrp="1"/>
          </p:cNvSpPr>
          <p:nvPr>
            <p:ph sz="half" idx="2"/>
          </p:nvPr>
        </p:nvSpPr>
        <p:spPr>
          <a:xfrm>
            <a:off x="6324600" y="1825624"/>
            <a:ext cx="4800600" cy="4575175"/>
          </a:xfrm>
        </p:spPr>
        <p:txBody>
          <a:bodyPr>
            <a:normAutofit/>
          </a:bodyPr>
          <a:lstStyle>
            <a:lvl1pPr latinLnBrk="0">
              <a:defRPr kumimoji="1" lang="ja-JP" sz="2400"/>
            </a:lvl1pPr>
            <a:lvl2pPr latinLnBrk="0">
              <a:defRPr kumimoji="1" lang="ja-JP" sz="2000"/>
            </a:lvl2pPr>
            <a:lvl3pPr latinLnBrk="0">
              <a:defRPr kumimoji="1" lang="ja-JP" sz="1800"/>
            </a:lvl3pPr>
            <a:lvl4pPr latinLnBrk="0">
              <a:defRPr kumimoji="1" lang="ja-JP" sz="1600"/>
            </a:lvl4pPr>
            <a:lvl5pPr latinLnBrk="0">
              <a:defRPr kumimoji="1" lang="ja-JP" sz="1600"/>
            </a:lvl5pPr>
            <a:lvl6pPr latinLnBrk="0">
              <a:defRPr kumimoji="1" lang="ja-JP" sz="1600"/>
            </a:lvl6pPr>
            <a:lvl7pPr latinLnBrk="0">
              <a:defRPr kumimoji="1" lang="ja-JP" sz="1600"/>
            </a:lvl7pPr>
            <a:lvl8pPr latinLnBrk="0">
              <a:defRPr kumimoji="1" lang="ja-JP" sz="1600"/>
            </a:lvl8pPr>
            <a:lvl9pPr latinLnBrk="0">
              <a:defRPr kumimoji="1" lang="ja-JP"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p>
        </p:txBody>
      </p:sp>
      <p:sp>
        <p:nvSpPr>
          <p:cNvPr id="5" name="日付プレースホルダー 4"/>
          <p:cNvSpPr>
            <a:spLocks noGrp="1"/>
          </p:cNvSpPr>
          <p:nvPr>
            <p:ph type="dt" sz="half" idx="10"/>
          </p:nvPr>
        </p:nvSpPr>
        <p:spPr/>
        <p:txBody>
          <a:bodyPr/>
          <a:lstStyle/>
          <a:p>
            <a:fld id="{37CC0096-1860-4642-9CD2-0079EA5E7CD1}" type="datetimeFigureOut">
              <a:t>2024/4/5</a:t>
            </a:fld>
            <a:endParaRPr kumimoji="1" lang="ja-JP"/>
          </a:p>
        </p:txBody>
      </p:sp>
      <p:sp>
        <p:nvSpPr>
          <p:cNvPr id="6" name="フッター プレースホルダー 5"/>
          <p:cNvSpPr>
            <a:spLocks noGrp="1"/>
          </p:cNvSpPr>
          <p:nvPr>
            <p:ph type="ftr" sz="quarter" idx="11"/>
          </p:nvPr>
        </p:nvSpPr>
        <p:spPr/>
        <p:txBody>
          <a:bodyPr/>
          <a:lstStyle/>
          <a:p>
            <a:endParaRPr kumimoji="1" lang="ja-JP"/>
          </a:p>
        </p:txBody>
      </p:sp>
      <p:sp>
        <p:nvSpPr>
          <p:cNvPr id="7" name="スライド番号プレースホルダー 6"/>
          <p:cNvSpPr>
            <a:spLocks noGrp="1"/>
          </p:cNvSpPr>
          <p:nvPr>
            <p:ph type="sldNum" sz="quarter" idx="12"/>
          </p:nvPr>
        </p:nvSpPr>
        <p:spPr/>
        <p:txBody>
          <a:bodyPr/>
          <a:lstStyle/>
          <a:p>
            <a:fld id="{E31375A4-56A4-47D6-9801-1991572033F7}" type="slidenum">
              <a:t>‹#›</a:t>
            </a:fld>
            <a:endParaRPr kumimoji="1" lang="ja-JP"/>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1069848" y="100584"/>
            <a:ext cx="10058400" cy="1325880"/>
          </a:xfrm>
        </p:spPr>
        <p:txBody>
          <a:bodyPr/>
          <a:lstStyle/>
          <a:p>
            <a:r>
              <a:rPr kumimoji="1" lang="ja-JP" altLang="en-US"/>
              <a:t>マスター タイトルの書式設定</a:t>
            </a:r>
            <a:endParaRPr kumimoji="1" lang="ja-JP"/>
          </a:p>
        </p:txBody>
      </p:sp>
      <p:sp>
        <p:nvSpPr>
          <p:cNvPr id="3" name="テキスト プレースホルダー 2"/>
          <p:cNvSpPr>
            <a:spLocks noGrp="1"/>
          </p:cNvSpPr>
          <p:nvPr>
            <p:ph type="body" idx="1"/>
          </p:nvPr>
        </p:nvSpPr>
        <p:spPr>
          <a:xfrm>
            <a:off x="1066800" y="1828799"/>
            <a:ext cx="4800600" cy="762000"/>
          </a:xfrm>
        </p:spPr>
        <p:txBody>
          <a:bodyPr anchor="ctr">
            <a:noAutofit/>
          </a:bodyPr>
          <a:lstStyle>
            <a:lvl1pPr marL="0" indent="0" latinLnBrk="0">
              <a:buNone/>
              <a:defRPr kumimoji="1" lang="ja-JP" sz="2400" b="0" cap="none" baseline="0">
                <a:solidFill>
                  <a:schemeClr val="tx1">
                    <a:lumMod val="75000"/>
                    <a:lumOff val="25000"/>
                  </a:schemeClr>
                </a:solidFill>
              </a:defRPr>
            </a:lvl1pPr>
            <a:lvl2pPr marL="457200" indent="0" latinLnBrk="0">
              <a:buNone/>
              <a:defRPr kumimoji="1" lang="ja-JP" sz="2000" b="1"/>
            </a:lvl2pPr>
            <a:lvl3pPr marL="914400" indent="0" latinLnBrk="0">
              <a:buNone/>
              <a:defRPr kumimoji="1" lang="ja-JP" sz="1800" b="1"/>
            </a:lvl3pPr>
            <a:lvl4pPr marL="1371600" indent="0" latinLnBrk="0">
              <a:buNone/>
              <a:defRPr kumimoji="1" lang="ja-JP" sz="1600" b="1"/>
            </a:lvl4pPr>
            <a:lvl5pPr marL="1828800" indent="0" latinLnBrk="0">
              <a:buNone/>
              <a:defRPr kumimoji="1" lang="ja-JP" sz="1600" b="1"/>
            </a:lvl5pPr>
            <a:lvl6pPr marL="2286000" indent="0" latinLnBrk="0">
              <a:buNone/>
              <a:defRPr kumimoji="1" lang="ja-JP" sz="1600" b="1"/>
            </a:lvl6pPr>
            <a:lvl7pPr marL="2743200" indent="0" latinLnBrk="0">
              <a:buNone/>
              <a:defRPr kumimoji="1" lang="ja-JP" sz="1600" b="1"/>
            </a:lvl7pPr>
            <a:lvl8pPr marL="3200400" indent="0" latinLnBrk="0">
              <a:buNone/>
              <a:defRPr kumimoji="1" lang="ja-JP" sz="1600" b="1"/>
            </a:lvl8pPr>
            <a:lvl9pPr marL="3657600" indent="0" latinLnBrk="0">
              <a:buNone/>
              <a:defRPr kumimoji="1" lang="ja-JP"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1066800" y="2590799"/>
            <a:ext cx="4800600" cy="3810033"/>
          </a:xfrm>
        </p:spPr>
        <p:txBody>
          <a:bodyPr>
            <a:normAutofit/>
          </a:bodyPr>
          <a:lstStyle>
            <a:lvl1pPr latinLnBrk="0">
              <a:defRPr kumimoji="1" lang="ja-JP" sz="2400"/>
            </a:lvl1pPr>
            <a:lvl2pPr latinLnBrk="0">
              <a:defRPr kumimoji="1" lang="ja-JP" sz="2000"/>
            </a:lvl2pPr>
            <a:lvl3pPr latinLnBrk="0">
              <a:defRPr kumimoji="1" lang="ja-JP" sz="1800"/>
            </a:lvl3pPr>
            <a:lvl4pPr latinLnBrk="0">
              <a:defRPr kumimoji="1" lang="ja-JP" sz="1600"/>
            </a:lvl4pPr>
            <a:lvl5pPr latinLnBrk="0">
              <a:defRPr kumimoji="1" lang="ja-JP" sz="1600"/>
            </a:lvl5pPr>
            <a:lvl6pPr latinLnBrk="0">
              <a:defRPr kumimoji="1" lang="ja-JP" sz="1600"/>
            </a:lvl6pPr>
            <a:lvl7pPr latinLnBrk="0">
              <a:defRPr kumimoji="1" lang="ja-JP" sz="1600"/>
            </a:lvl7pPr>
            <a:lvl8pPr latinLnBrk="0">
              <a:defRPr kumimoji="1" lang="ja-JP" sz="1600"/>
            </a:lvl8pPr>
            <a:lvl9pPr latinLnBrk="0">
              <a:defRPr kumimoji="1" lang="ja-JP"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p>
        </p:txBody>
      </p:sp>
      <p:sp>
        <p:nvSpPr>
          <p:cNvPr id="5" name="テキスト プレースホルダー 4"/>
          <p:cNvSpPr>
            <a:spLocks noGrp="1"/>
          </p:cNvSpPr>
          <p:nvPr>
            <p:ph type="body" sz="quarter" idx="3"/>
          </p:nvPr>
        </p:nvSpPr>
        <p:spPr>
          <a:xfrm>
            <a:off x="6324600" y="1828799"/>
            <a:ext cx="4800600" cy="762000"/>
          </a:xfrm>
        </p:spPr>
        <p:txBody>
          <a:bodyPr anchor="ctr">
            <a:noAutofit/>
          </a:bodyPr>
          <a:lstStyle>
            <a:lvl1pPr marL="0" indent="0" latinLnBrk="0">
              <a:buNone/>
              <a:defRPr kumimoji="1" lang="ja-JP" sz="2400" b="0" cap="none" baseline="0">
                <a:solidFill>
                  <a:schemeClr val="tx1">
                    <a:lumMod val="75000"/>
                    <a:lumOff val="25000"/>
                  </a:schemeClr>
                </a:solidFill>
              </a:defRPr>
            </a:lvl1pPr>
            <a:lvl2pPr marL="457200" indent="0" latinLnBrk="0">
              <a:buNone/>
              <a:defRPr kumimoji="1" lang="ja-JP" sz="2000" b="1"/>
            </a:lvl2pPr>
            <a:lvl3pPr marL="914400" indent="0" latinLnBrk="0">
              <a:buNone/>
              <a:defRPr kumimoji="1" lang="ja-JP" sz="1800" b="1"/>
            </a:lvl3pPr>
            <a:lvl4pPr marL="1371600" indent="0" latinLnBrk="0">
              <a:buNone/>
              <a:defRPr kumimoji="1" lang="ja-JP" sz="1600" b="1"/>
            </a:lvl4pPr>
            <a:lvl5pPr marL="1828800" indent="0" latinLnBrk="0">
              <a:buNone/>
              <a:defRPr kumimoji="1" lang="ja-JP" sz="1600" b="1"/>
            </a:lvl5pPr>
            <a:lvl6pPr marL="2286000" indent="0" latinLnBrk="0">
              <a:buNone/>
              <a:defRPr kumimoji="1" lang="ja-JP" sz="1600" b="1"/>
            </a:lvl6pPr>
            <a:lvl7pPr marL="2743200" indent="0" latinLnBrk="0">
              <a:buNone/>
              <a:defRPr kumimoji="1" lang="ja-JP" sz="1600" b="1"/>
            </a:lvl7pPr>
            <a:lvl8pPr marL="3200400" indent="0" latinLnBrk="0">
              <a:buNone/>
              <a:defRPr kumimoji="1" lang="ja-JP" sz="1600" b="1"/>
            </a:lvl8pPr>
            <a:lvl9pPr marL="3657600" indent="0" latinLnBrk="0">
              <a:buNone/>
              <a:defRPr kumimoji="1" lang="ja-JP"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324600" y="2590799"/>
            <a:ext cx="4800600" cy="3810033"/>
          </a:xfrm>
        </p:spPr>
        <p:txBody>
          <a:bodyPr>
            <a:normAutofit/>
          </a:bodyPr>
          <a:lstStyle>
            <a:lvl1pPr latinLnBrk="0">
              <a:defRPr kumimoji="1" lang="ja-JP" sz="2400"/>
            </a:lvl1pPr>
            <a:lvl2pPr latinLnBrk="0">
              <a:defRPr kumimoji="1" lang="ja-JP" sz="2000"/>
            </a:lvl2pPr>
            <a:lvl3pPr latinLnBrk="0">
              <a:defRPr kumimoji="1" lang="ja-JP" sz="1800"/>
            </a:lvl3pPr>
            <a:lvl4pPr latinLnBrk="0">
              <a:defRPr kumimoji="1" lang="ja-JP" sz="1600"/>
            </a:lvl4pPr>
            <a:lvl5pPr latinLnBrk="0">
              <a:defRPr kumimoji="1" lang="ja-JP" sz="1600"/>
            </a:lvl5pPr>
            <a:lvl6pPr latinLnBrk="0">
              <a:defRPr kumimoji="1" lang="ja-JP" sz="1600"/>
            </a:lvl6pPr>
            <a:lvl7pPr latinLnBrk="0">
              <a:defRPr kumimoji="1" lang="ja-JP" sz="1600"/>
            </a:lvl7pPr>
            <a:lvl8pPr latinLnBrk="0">
              <a:defRPr kumimoji="1" lang="ja-JP" sz="1600"/>
            </a:lvl8pPr>
            <a:lvl9pPr latinLnBrk="0">
              <a:defRPr kumimoji="1" lang="ja-JP"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p>
        </p:txBody>
      </p:sp>
      <p:sp>
        <p:nvSpPr>
          <p:cNvPr id="7" name="日付プレースホルダー 6"/>
          <p:cNvSpPr>
            <a:spLocks noGrp="1"/>
          </p:cNvSpPr>
          <p:nvPr>
            <p:ph type="dt" sz="half" idx="10"/>
          </p:nvPr>
        </p:nvSpPr>
        <p:spPr/>
        <p:txBody>
          <a:bodyPr/>
          <a:lstStyle/>
          <a:p>
            <a:fld id="{37CC0096-1860-4642-9CD2-0079EA5E7CD1}" type="datetimeFigureOut">
              <a:t>2024/4/5</a:t>
            </a:fld>
            <a:endParaRPr kumimoji="1" lang="ja-JP"/>
          </a:p>
        </p:txBody>
      </p:sp>
      <p:sp>
        <p:nvSpPr>
          <p:cNvPr id="8" name="フッター プレースホルダー 7"/>
          <p:cNvSpPr>
            <a:spLocks noGrp="1"/>
          </p:cNvSpPr>
          <p:nvPr>
            <p:ph type="ftr" sz="quarter" idx="11"/>
          </p:nvPr>
        </p:nvSpPr>
        <p:spPr/>
        <p:txBody>
          <a:bodyPr/>
          <a:lstStyle/>
          <a:p>
            <a:endParaRPr kumimoji="1" lang="ja-JP"/>
          </a:p>
        </p:txBody>
      </p:sp>
      <p:sp>
        <p:nvSpPr>
          <p:cNvPr id="9" name="スライド番号プレースホルダー 8"/>
          <p:cNvSpPr>
            <a:spLocks noGrp="1"/>
          </p:cNvSpPr>
          <p:nvPr>
            <p:ph type="sldNum" sz="quarter" idx="12"/>
          </p:nvPr>
        </p:nvSpPr>
        <p:spPr/>
        <p:txBody>
          <a:bodyPr/>
          <a:lstStyle/>
          <a:p>
            <a:fld id="{E31375A4-56A4-47D6-9801-1991572033F7}" type="slidenum">
              <a:t>‹#›</a:t>
            </a:fld>
            <a:endParaRPr kumimoji="1" lang="ja-JP"/>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p>
        </p:txBody>
      </p:sp>
      <p:sp>
        <p:nvSpPr>
          <p:cNvPr id="3" name="日付プレースホルダー 2"/>
          <p:cNvSpPr>
            <a:spLocks noGrp="1"/>
          </p:cNvSpPr>
          <p:nvPr>
            <p:ph type="dt" sz="half" idx="10"/>
          </p:nvPr>
        </p:nvSpPr>
        <p:spPr/>
        <p:txBody>
          <a:bodyPr/>
          <a:lstStyle/>
          <a:p>
            <a:fld id="{37CC0096-1860-4642-9CD2-0079EA5E7CD1}" type="datetimeFigureOut">
              <a:t>2024/4/5</a:t>
            </a:fld>
            <a:endParaRPr kumimoji="1" lang="ja-JP"/>
          </a:p>
        </p:txBody>
      </p:sp>
      <p:sp>
        <p:nvSpPr>
          <p:cNvPr id="4" name="フッター プレースホルダー 3"/>
          <p:cNvSpPr>
            <a:spLocks noGrp="1"/>
          </p:cNvSpPr>
          <p:nvPr>
            <p:ph type="ftr" sz="quarter" idx="11"/>
          </p:nvPr>
        </p:nvSpPr>
        <p:spPr/>
        <p:txBody>
          <a:bodyPr/>
          <a:lstStyle/>
          <a:p>
            <a:endParaRPr kumimoji="1" lang="ja-JP"/>
          </a:p>
        </p:txBody>
      </p:sp>
      <p:sp>
        <p:nvSpPr>
          <p:cNvPr id="5" name="スライド番号プレースホルダー 4"/>
          <p:cNvSpPr>
            <a:spLocks noGrp="1"/>
          </p:cNvSpPr>
          <p:nvPr>
            <p:ph type="sldNum" sz="quarter" idx="12"/>
          </p:nvPr>
        </p:nvSpPr>
        <p:spPr/>
        <p:txBody>
          <a:bodyPr/>
          <a:lstStyle/>
          <a:p>
            <a:fld id="{E31375A4-56A4-47D6-9801-1991572033F7}" type="slidenum">
              <a:t>‹#›</a:t>
            </a:fld>
            <a:endParaRPr kumimoji="1" lang="ja-JP"/>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7CC0096-1860-4642-9CD2-0079EA5E7CD1}" type="datetimeFigureOut">
              <a:t>2024/4/5</a:t>
            </a:fld>
            <a:endParaRPr kumimoji="1" lang="ja-JP"/>
          </a:p>
        </p:txBody>
      </p:sp>
      <p:sp>
        <p:nvSpPr>
          <p:cNvPr id="3" name="フッター プレースホルダー 2"/>
          <p:cNvSpPr>
            <a:spLocks noGrp="1"/>
          </p:cNvSpPr>
          <p:nvPr>
            <p:ph type="ftr" sz="quarter" idx="11"/>
          </p:nvPr>
        </p:nvSpPr>
        <p:spPr/>
        <p:txBody>
          <a:bodyPr/>
          <a:lstStyle/>
          <a:p>
            <a:endParaRPr kumimoji="1" lang="ja-JP"/>
          </a:p>
        </p:txBody>
      </p:sp>
      <p:sp>
        <p:nvSpPr>
          <p:cNvPr id="4" name="スライド番号プレースホルダー 3"/>
          <p:cNvSpPr>
            <a:spLocks noGrp="1"/>
          </p:cNvSpPr>
          <p:nvPr>
            <p:ph type="sldNum" sz="quarter" idx="12"/>
          </p:nvPr>
        </p:nvSpPr>
        <p:spPr/>
        <p:txBody>
          <a:bodyPr/>
          <a:lstStyle/>
          <a:p>
            <a:fld id="{E31375A4-56A4-47D6-9801-1991572033F7}" type="slidenum">
              <a:t>‹#›</a:t>
            </a:fld>
            <a:endParaRPr kumimoji="1" lang="ja-JP"/>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コンテンツと説明">
    <p:spTree>
      <p:nvGrpSpPr>
        <p:cNvPr id="1" name=""/>
        <p:cNvGrpSpPr/>
        <p:nvPr/>
      </p:nvGrpSpPr>
      <p:grpSpPr>
        <a:xfrm>
          <a:off x="0" y="0"/>
          <a:ext cx="0" cy="0"/>
          <a:chOff x="0" y="0"/>
          <a:chExt cx="0" cy="0"/>
        </a:xfrm>
      </p:grpSpPr>
      <p:sp>
        <p:nvSpPr>
          <p:cNvPr id="8" name="長方形 7"/>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p>
        </p:txBody>
      </p:sp>
      <p:sp>
        <p:nvSpPr>
          <p:cNvPr id="9" name="長方形 8"/>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p>
        </p:txBody>
      </p:sp>
      <p:sp>
        <p:nvSpPr>
          <p:cNvPr id="2" name="タイトル 1"/>
          <p:cNvSpPr>
            <a:spLocks noGrp="1"/>
          </p:cNvSpPr>
          <p:nvPr>
            <p:ph type="title"/>
          </p:nvPr>
        </p:nvSpPr>
        <p:spPr>
          <a:xfrm>
            <a:off x="7632700" y="3200400"/>
            <a:ext cx="3932237" cy="1752600"/>
          </a:xfrm>
        </p:spPr>
        <p:txBody>
          <a:bodyPr anchor="b">
            <a:normAutofit/>
          </a:bodyPr>
          <a:lstStyle>
            <a:lvl1pPr latinLnBrk="0">
              <a:defRPr kumimoji="1" lang="ja-JP" sz="3600"/>
            </a:lvl1pPr>
          </a:lstStyle>
          <a:p>
            <a:r>
              <a:rPr kumimoji="1" lang="ja-JP" altLang="en-US"/>
              <a:t>マスター タイトルの書式設定</a:t>
            </a:r>
            <a:endParaRPr kumimoji="1" lang="ja-JP"/>
          </a:p>
        </p:txBody>
      </p:sp>
      <p:sp>
        <p:nvSpPr>
          <p:cNvPr id="3" name="コンテンツ プレースホルダー 2"/>
          <p:cNvSpPr>
            <a:spLocks noGrp="1"/>
          </p:cNvSpPr>
          <p:nvPr>
            <p:ph idx="1"/>
          </p:nvPr>
        </p:nvSpPr>
        <p:spPr>
          <a:xfrm>
            <a:off x="609600" y="457201"/>
            <a:ext cx="5943600" cy="5943600"/>
          </a:xfrm>
        </p:spPr>
        <p:txBody>
          <a:bodyPr>
            <a:normAutofit/>
          </a:bodyPr>
          <a:lstStyle>
            <a:lvl1pPr latinLnBrk="0">
              <a:defRPr kumimoji="1" lang="ja-JP" sz="2400"/>
            </a:lvl1pPr>
            <a:lvl2pPr latinLnBrk="0">
              <a:defRPr kumimoji="1" lang="ja-JP" sz="2000"/>
            </a:lvl2pPr>
            <a:lvl3pPr latinLnBrk="0">
              <a:defRPr kumimoji="1" lang="ja-JP" sz="1800"/>
            </a:lvl3pPr>
            <a:lvl4pPr latinLnBrk="0">
              <a:defRPr kumimoji="1" lang="ja-JP" sz="1600"/>
            </a:lvl4pPr>
            <a:lvl5pPr latinLnBrk="0">
              <a:defRPr kumimoji="1" lang="ja-JP" sz="1600"/>
            </a:lvl5pPr>
            <a:lvl6pPr latinLnBrk="0">
              <a:defRPr kumimoji="1" lang="ja-JP" sz="1600"/>
            </a:lvl6pPr>
            <a:lvl7pPr latinLnBrk="0">
              <a:defRPr kumimoji="1" lang="ja-JP" sz="1600"/>
            </a:lvl7pPr>
            <a:lvl8pPr latinLnBrk="0">
              <a:defRPr kumimoji="1" lang="ja-JP" sz="1600"/>
            </a:lvl8pPr>
            <a:lvl9pPr latinLnBrk="0">
              <a:defRPr kumimoji="1" lang="ja-JP"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p>
        </p:txBody>
      </p:sp>
      <p:sp>
        <p:nvSpPr>
          <p:cNvPr id="4" name="テキスト プレースホルダー 3"/>
          <p:cNvSpPr>
            <a:spLocks noGrp="1"/>
          </p:cNvSpPr>
          <p:nvPr>
            <p:ph type="body" sz="half" idx="2"/>
          </p:nvPr>
        </p:nvSpPr>
        <p:spPr>
          <a:xfrm>
            <a:off x="7632699" y="5029200"/>
            <a:ext cx="3932237" cy="1371600"/>
          </a:xfrm>
        </p:spPr>
        <p:txBody>
          <a:bodyPr>
            <a:normAutofit/>
          </a:bodyPr>
          <a:lstStyle>
            <a:lvl1pPr marL="0" indent="0" latinLnBrk="0">
              <a:buNone/>
              <a:defRPr kumimoji="1" lang="ja-JP" sz="1600">
                <a:solidFill>
                  <a:schemeClr val="bg1"/>
                </a:solidFill>
              </a:defRPr>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a:t>マスター テキストの書式設定</a:t>
            </a:r>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写真と説明">
    <p:spTree>
      <p:nvGrpSpPr>
        <p:cNvPr id="1" name=""/>
        <p:cNvGrpSpPr/>
        <p:nvPr/>
      </p:nvGrpSpPr>
      <p:grpSpPr>
        <a:xfrm>
          <a:off x="0" y="0"/>
          <a:ext cx="0" cy="0"/>
          <a:chOff x="0" y="0"/>
          <a:chExt cx="0" cy="0"/>
        </a:xfrm>
      </p:grpSpPr>
      <p:sp>
        <p:nvSpPr>
          <p:cNvPr id="8" name="長方形 7"/>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p>
        </p:txBody>
      </p:sp>
      <p:sp>
        <p:nvSpPr>
          <p:cNvPr id="9" name="長方形 8"/>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p>
        </p:txBody>
      </p:sp>
      <p:sp>
        <p:nvSpPr>
          <p:cNvPr id="2" name="タイトル 1"/>
          <p:cNvSpPr>
            <a:spLocks noGrp="1"/>
          </p:cNvSpPr>
          <p:nvPr>
            <p:ph type="title"/>
          </p:nvPr>
        </p:nvSpPr>
        <p:spPr>
          <a:xfrm>
            <a:off x="7635240" y="3200400"/>
            <a:ext cx="3932237" cy="1752600"/>
          </a:xfrm>
        </p:spPr>
        <p:txBody>
          <a:bodyPr anchor="b">
            <a:normAutofit/>
          </a:bodyPr>
          <a:lstStyle>
            <a:lvl1pPr latinLnBrk="0">
              <a:defRPr kumimoji="1" lang="ja-JP" sz="3600"/>
            </a:lvl1pPr>
          </a:lstStyle>
          <a:p>
            <a:r>
              <a:rPr kumimoji="1" lang="ja-JP" altLang="en-US"/>
              <a:t>マスター タイトルの書式設定</a:t>
            </a:r>
            <a:endParaRPr kumimoji="1" lang="ja-JP"/>
          </a:p>
        </p:txBody>
      </p:sp>
      <p:sp>
        <p:nvSpPr>
          <p:cNvPr id="3" name="図プレースホルダー 2"/>
          <p:cNvSpPr>
            <a:spLocks noGrp="1"/>
          </p:cNvSpPr>
          <p:nvPr>
            <p:ph type="pic" idx="1"/>
          </p:nvPr>
        </p:nvSpPr>
        <p:spPr>
          <a:xfrm>
            <a:off x="1" y="0"/>
            <a:ext cx="7008810" cy="6857999"/>
          </a:xfrm>
        </p:spPr>
        <p:txBody>
          <a:bodyPr tIns="457200">
            <a:normAutofit/>
          </a:bodyPr>
          <a:lstStyle>
            <a:lvl1pPr marL="0" indent="0" algn="ctr" latinLnBrk="0">
              <a:buNone/>
              <a:defRPr kumimoji="1" lang="ja-JP" sz="2400"/>
            </a:lvl1pPr>
            <a:lvl2pPr marL="457200" indent="0" latinLnBrk="0">
              <a:buNone/>
              <a:defRPr kumimoji="1" lang="ja-JP" sz="2800"/>
            </a:lvl2pPr>
            <a:lvl3pPr marL="914400" indent="0" latinLnBrk="0">
              <a:buNone/>
              <a:defRPr kumimoji="1" lang="ja-JP" sz="2400"/>
            </a:lvl3pPr>
            <a:lvl4pPr marL="1371600" indent="0" latinLnBrk="0">
              <a:buNone/>
              <a:defRPr kumimoji="1" lang="ja-JP" sz="2000"/>
            </a:lvl4pPr>
            <a:lvl5pPr marL="1828800" indent="0" latinLnBrk="0">
              <a:buNone/>
              <a:defRPr kumimoji="1" lang="ja-JP" sz="2000"/>
            </a:lvl5pPr>
            <a:lvl6pPr marL="2286000" indent="0" latinLnBrk="0">
              <a:buNone/>
              <a:defRPr kumimoji="1" lang="ja-JP" sz="2000"/>
            </a:lvl6pPr>
            <a:lvl7pPr marL="2743200" indent="0" latinLnBrk="0">
              <a:buNone/>
              <a:defRPr kumimoji="1" lang="ja-JP" sz="2000"/>
            </a:lvl7pPr>
            <a:lvl8pPr marL="3200400" indent="0" latinLnBrk="0">
              <a:buNone/>
              <a:defRPr kumimoji="1" lang="ja-JP" sz="2000"/>
            </a:lvl8pPr>
            <a:lvl9pPr marL="3657600" indent="0" latinLnBrk="0">
              <a:buNone/>
              <a:defRPr kumimoji="1" lang="ja-JP" sz="2000"/>
            </a:lvl9pPr>
          </a:lstStyle>
          <a:p>
            <a:r>
              <a:rPr kumimoji="1" lang="ja-JP" altLang="en-US"/>
              <a:t>図を追加</a:t>
            </a:r>
            <a:endParaRPr kumimoji="1" lang="ja-JP"/>
          </a:p>
        </p:txBody>
      </p:sp>
      <p:sp>
        <p:nvSpPr>
          <p:cNvPr id="4" name="テキスト プレースホルダー 3"/>
          <p:cNvSpPr>
            <a:spLocks noGrp="1"/>
          </p:cNvSpPr>
          <p:nvPr>
            <p:ph type="body" sz="half" idx="2"/>
          </p:nvPr>
        </p:nvSpPr>
        <p:spPr>
          <a:xfrm>
            <a:off x="7635240" y="5029200"/>
            <a:ext cx="3932237" cy="1374648"/>
          </a:xfrm>
        </p:spPr>
        <p:txBody>
          <a:bodyPr/>
          <a:lstStyle>
            <a:lvl1pPr marL="0" indent="0" latinLnBrk="0">
              <a:buNone/>
              <a:defRPr kumimoji="1" lang="ja-JP" sz="1600">
                <a:solidFill>
                  <a:schemeClr val="bg1"/>
                </a:solidFill>
              </a:defRPr>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a:t>マスター テキストの書式設定</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赤いバー"/>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プレースホルダー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r>
              <a:rPr kumimoji="1" lang="ja-JP"/>
              <a:t>マスター タイトルのスタイルを編集するには、ここをクリック</a:t>
            </a:r>
          </a:p>
        </p:txBody>
      </p:sp>
      <p:sp>
        <p:nvSpPr>
          <p:cNvPr id="3" name="テキスト プレースホルダー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a:r>
              <a:rPr kumimoji="1" lang="ja-JP" dirty="0"/>
              <a:t>マスター テキストのスタイルを編集するには、ここをクリック</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p:txBody>
      </p:sp>
      <p:sp>
        <p:nvSpPr>
          <p:cNvPr id="4" name="日付プレースホルダー 3"/>
          <p:cNvSpPr>
            <a:spLocks noGrp="1"/>
          </p:cNvSpPr>
          <p:nvPr>
            <p:ph type="dt" sz="half" idx="2"/>
          </p:nvPr>
        </p:nvSpPr>
        <p:spPr>
          <a:xfrm>
            <a:off x="9067800" y="6481760"/>
            <a:ext cx="1066800" cy="239715"/>
          </a:xfrm>
          <a:prstGeom prst="rect">
            <a:avLst/>
          </a:prstGeom>
        </p:spPr>
        <p:txBody>
          <a:bodyPr vert="horz" lIns="91440" tIns="45720" rIns="91440" bIns="45720" rtlCol="0" anchor="ctr"/>
          <a:lstStyle>
            <a:lvl1pPr algn="r" latinLnBrk="0">
              <a:defRPr kumimoji="1" lang="ja-JP" sz="9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fld id="{37CC0096-1860-4642-9CD2-0079EA5E7CD1}" type="datetimeFigureOut">
              <a:rPr lang="en-US" altLang="ja-JP" smtClean="0"/>
              <a:pPr/>
              <a:t>4/5/2024</a:t>
            </a:fld>
            <a:endParaRPr lang="ja-JP" altLang="en-US"/>
          </a:p>
        </p:txBody>
      </p:sp>
      <p:sp>
        <p:nvSpPr>
          <p:cNvPr id="5" name="フッター プレースホルダー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latinLnBrk="0">
              <a:defRPr kumimoji="1" lang="ja-JP" sz="9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ja-JP" altLang="en-US"/>
          </a:p>
        </p:txBody>
      </p:sp>
      <p:sp>
        <p:nvSpPr>
          <p:cNvPr id="6" name="スライド番号プレースホルダー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latinLnBrk="0">
              <a:defRPr kumimoji="1" lang="ja-JP" sz="9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fld id="{E31375A4-56A4-47D6-9801-1991572033F7}" type="slidenum">
              <a:rPr lang="en-US" altLang="ja-JP" smtClean="0"/>
              <a:pPr/>
              <a:t>‹#›</a:t>
            </a:fld>
            <a:endParaRPr lang="en-US" altLang="ja-JP"/>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kumimoji="1" lang="ja-JP" sz="3600"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p:titleStyle>
    <p:bodyStyle>
      <a:lvl1pPr marL="228600" indent="-228600" algn="l" defTabSz="914400" rtl="0" eaLnBrk="1" latinLnBrk="0" hangingPunct="1">
        <a:lnSpc>
          <a:spcPct val="90000"/>
        </a:lnSpc>
        <a:spcBef>
          <a:spcPts val="1800"/>
        </a:spcBef>
        <a:buSzPct val="80000"/>
        <a:buFont typeface="Wingdings" pitchFamily="2" charset="2"/>
        <a:buChar char="§"/>
        <a:defRPr kumimoji="1" lang="ja-JP" sz="2400" kern="120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228600" algn="l" defTabSz="914400" rtl="0" eaLnBrk="1" latinLnBrk="0" hangingPunct="1">
        <a:lnSpc>
          <a:spcPct val="90000"/>
        </a:lnSpc>
        <a:spcBef>
          <a:spcPts val="600"/>
        </a:spcBef>
        <a:buSzPct val="80000"/>
        <a:buFont typeface="Wingdings" pitchFamily="2" charset="2"/>
        <a:buChar char="§"/>
        <a:defRPr kumimoji="1" lang="ja-JP" sz="2200" kern="120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defRPr>
      </a:lvl2pPr>
      <a:lvl3pPr marL="685800" indent="-182880" algn="l" defTabSz="914400" rtl="0" eaLnBrk="1" latinLnBrk="0" hangingPunct="1">
        <a:lnSpc>
          <a:spcPct val="90000"/>
        </a:lnSpc>
        <a:spcBef>
          <a:spcPts val="600"/>
        </a:spcBef>
        <a:buSzPct val="80000"/>
        <a:buFont typeface="Wingdings" pitchFamily="2" charset="2"/>
        <a:buChar char="§"/>
        <a:defRPr kumimoji="1" lang="ja-JP" sz="2000" kern="120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defRPr>
      </a:lvl3pPr>
      <a:lvl4pPr marL="868680" indent="-182563" algn="l" defTabSz="914400" rtl="0" eaLnBrk="1" latinLnBrk="0" hangingPunct="1">
        <a:lnSpc>
          <a:spcPct val="90000"/>
        </a:lnSpc>
        <a:spcBef>
          <a:spcPts val="600"/>
        </a:spcBef>
        <a:buSzPct val="80000"/>
        <a:buFont typeface="Wingdings" pitchFamily="2" charset="2"/>
        <a:buChar char="§"/>
        <a:defRPr kumimoji="1" lang="ja-JP" sz="1800" kern="120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defRPr>
      </a:lvl4pPr>
      <a:lvl5pPr marL="1051560" indent="-182880" algn="l" defTabSz="914400" rtl="0" eaLnBrk="1" latinLnBrk="0" hangingPunct="1">
        <a:lnSpc>
          <a:spcPct val="90000"/>
        </a:lnSpc>
        <a:spcBef>
          <a:spcPts val="600"/>
        </a:spcBef>
        <a:buSzPct val="80000"/>
        <a:buFont typeface="Wingdings" pitchFamily="2" charset="2"/>
        <a:buChar char="§"/>
        <a:defRPr kumimoji="1" lang="ja-JP" sz="1600" kern="120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defRPr>
      </a:lvl5pPr>
      <a:lvl6pPr marL="1234440" indent="-182880" algn="l" defTabSz="914400" rtl="0" eaLnBrk="1" latinLnBrk="0" hangingPunct="1">
        <a:lnSpc>
          <a:spcPct val="90000"/>
        </a:lnSpc>
        <a:spcBef>
          <a:spcPts val="400"/>
        </a:spcBef>
        <a:buSzPct val="80000"/>
        <a:buFont typeface="Wingdings" pitchFamily="2" charset="2"/>
        <a:buChar char="§"/>
        <a:defRPr kumimoji="1" lang="ja-JP"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80000"/>
        <a:buFont typeface="Wingdings" pitchFamily="2" charset="2"/>
        <a:buChar char="§"/>
        <a:defRPr kumimoji="1" lang="ja-JP"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80000"/>
        <a:buFont typeface="Wingdings" pitchFamily="2" charset="2"/>
        <a:buChar char="§"/>
        <a:defRPr kumimoji="1" lang="ja-JP"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80000"/>
        <a:buFont typeface="Wingdings" pitchFamily="2" charset="2"/>
        <a:buChar char="§"/>
        <a:defRPr kumimoji="1" lang="ja-JP" sz="1600" kern="1200">
          <a:solidFill>
            <a:schemeClr val="tx1">
              <a:lumMod val="75000"/>
              <a:lumOff val="25000"/>
            </a:schemeClr>
          </a:solidFill>
          <a:latin typeface="+mn-lt"/>
          <a:ea typeface="+mn-ea"/>
          <a:cs typeface="+mn-cs"/>
        </a:defRPr>
      </a:lvl9pPr>
    </p:bodyStyle>
    <p:otherStyle>
      <a:defPPr>
        <a:defRPr kumimoji="1" lang="ja-JP"/>
      </a:defPPr>
      <a:lvl1pPr marL="0" algn="l" defTabSz="914400" rtl="0" eaLnBrk="1" latinLnBrk="0" hangingPunct="1">
        <a:defRPr kumimoji="1" lang="ja-JP" sz="1800" kern="1200">
          <a:solidFill>
            <a:schemeClr val="tx1"/>
          </a:solidFill>
          <a:latin typeface="+mn-lt"/>
          <a:ea typeface="+mn-ea"/>
          <a:cs typeface="+mn-cs"/>
        </a:defRPr>
      </a:lvl1pPr>
      <a:lvl2pPr marL="457200" algn="l" defTabSz="914400" rtl="0" eaLnBrk="1" latinLnBrk="0" hangingPunct="1">
        <a:defRPr kumimoji="1" lang="ja-JP" sz="1800" kern="1200">
          <a:solidFill>
            <a:schemeClr val="tx1"/>
          </a:solidFill>
          <a:latin typeface="+mn-lt"/>
          <a:ea typeface="+mn-ea"/>
          <a:cs typeface="+mn-cs"/>
        </a:defRPr>
      </a:lvl2pPr>
      <a:lvl3pPr marL="914400" algn="l" defTabSz="914400" rtl="0" eaLnBrk="1" latinLnBrk="0" hangingPunct="1">
        <a:defRPr kumimoji="1" lang="ja-JP" sz="1800" kern="1200">
          <a:solidFill>
            <a:schemeClr val="tx1"/>
          </a:solidFill>
          <a:latin typeface="+mn-lt"/>
          <a:ea typeface="+mn-ea"/>
          <a:cs typeface="+mn-cs"/>
        </a:defRPr>
      </a:lvl3pPr>
      <a:lvl4pPr marL="1371600" algn="l" defTabSz="914400" rtl="0" eaLnBrk="1" latinLnBrk="0" hangingPunct="1">
        <a:defRPr kumimoji="1" lang="ja-JP" sz="1800" kern="1200">
          <a:solidFill>
            <a:schemeClr val="tx1"/>
          </a:solidFill>
          <a:latin typeface="+mn-lt"/>
          <a:ea typeface="+mn-ea"/>
          <a:cs typeface="+mn-cs"/>
        </a:defRPr>
      </a:lvl4pPr>
      <a:lvl5pPr marL="1828800" algn="l" defTabSz="914400" rtl="0" eaLnBrk="1" latinLnBrk="0" hangingPunct="1">
        <a:defRPr kumimoji="1" lang="ja-JP" sz="1800" kern="1200">
          <a:solidFill>
            <a:schemeClr val="tx1"/>
          </a:solidFill>
          <a:latin typeface="+mn-lt"/>
          <a:ea typeface="+mn-ea"/>
          <a:cs typeface="+mn-cs"/>
        </a:defRPr>
      </a:lvl5pPr>
      <a:lvl6pPr marL="2286000" algn="l" defTabSz="914400" rtl="0" eaLnBrk="1" latinLnBrk="0" hangingPunct="1">
        <a:defRPr kumimoji="1" lang="ja-JP" sz="1800" kern="1200">
          <a:solidFill>
            <a:schemeClr val="tx1"/>
          </a:solidFill>
          <a:latin typeface="+mn-lt"/>
          <a:ea typeface="+mn-ea"/>
          <a:cs typeface="+mn-cs"/>
        </a:defRPr>
      </a:lvl6pPr>
      <a:lvl7pPr marL="2743200" algn="l" defTabSz="914400" rtl="0" eaLnBrk="1" latinLnBrk="0" hangingPunct="1">
        <a:defRPr kumimoji="1" lang="ja-JP" sz="1800" kern="1200">
          <a:solidFill>
            <a:schemeClr val="tx1"/>
          </a:solidFill>
          <a:latin typeface="+mn-lt"/>
          <a:ea typeface="+mn-ea"/>
          <a:cs typeface="+mn-cs"/>
        </a:defRPr>
      </a:lvl7pPr>
      <a:lvl8pPr marL="3200400" algn="l" defTabSz="914400" rtl="0" eaLnBrk="1" latinLnBrk="0" hangingPunct="1">
        <a:defRPr kumimoji="1" lang="ja-JP" sz="1800" kern="1200">
          <a:solidFill>
            <a:schemeClr val="tx1"/>
          </a:solidFill>
          <a:latin typeface="+mn-lt"/>
          <a:ea typeface="+mn-ea"/>
          <a:cs typeface="+mn-cs"/>
        </a:defRPr>
      </a:lvl8pPr>
      <a:lvl9pPr marL="3657600" algn="l" defTabSz="914400" rtl="0" eaLnBrk="1" latinLnBrk="0" hangingPunct="1">
        <a:defRPr kumimoji="1" lang="ja-JP"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72">
          <p15:clr>
            <a:srgbClr val="F26B43"/>
          </p15:clr>
        </p15:guide>
        <p15:guide id="4" pos="7008">
          <p15:clr>
            <a:srgbClr val="F26B43"/>
          </p15:clr>
        </p15:guide>
        <p15:guide id="5" orient="horz" pos="1152">
          <p15:clr>
            <a:srgbClr val="F26B43"/>
          </p15:clr>
        </p15:guide>
        <p15:guide id="6" orient="horz" pos="4032">
          <p15:clr>
            <a:srgbClr val="F26B43"/>
          </p15:clr>
        </p15:guide>
        <p15:guide id="7" pos="960">
          <p15:clr>
            <a:srgbClr val="F26B43"/>
          </p15:clr>
        </p15:guide>
        <p15:guide id="8" pos="6720">
          <p15:clr>
            <a:srgbClr val="F26B43"/>
          </p15:clr>
        </p15:guide>
        <p15:guide id="9" pos="384">
          <p15:clr>
            <a:srgbClr val="F26B43"/>
          </p15:clr>
        </p15:guide>
        <p15:guide id="10" orient="horz" pos="2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gif"/></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59.gif"/><Relationship Id="rId4" Type="http://schemas.openxmlformats.org/officeDocument/2006/relationships/image" Target="../media/image58.gif"/></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6000"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災害を知る</a:t>
            </a:r>
            <a:endParaRPr kumimoji="1" lang="ja-JP" sz="6000"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3" name="テキスト プレースホルダー 2"/>
          <p:cNvSpPr>
            <a:spLocks noGrp="1"/>
          </p:cNvSpPr>
          <p:nvPr>
            <p:ph type="body" idx="1"/>
          </p:nvPr>
        </p:nvSpPr>
        <p:spPr/>
        <p:txBody>
          <a:bodyPr/>
          <a:lstStyle/>
          <a:p>
            <a:endParaRPr kumimoji="1" lang="ja-JP"/>
          </a:p>
        </p:txBody>
      </p:sp>
    </p:spTree>
    <p:extLst>
      <p:ext uri="{BB962C8B-B14F-4D97-AF65-F5344CB8AC3E}">
        <p14:creationId xmlns:p14="http://schemas.microsoft.com/office/powerpoint/2010/main" val="353771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j-ea"/>
                <a:ea typeface="+mj-ea"/>
              </a:rPr>
              <a:t>活断層　</a:t>
            </a:r>
            <a:r>
              <a:rPr kumimoji="1" lang="en-US" altLang="ja-JP" dirty="0">
                <a:latin typeface="+mj-ea"/>
                <a:ea typeface="+mj-ea"/>
              </a:rPr>
              <a:t>–</a:t>
            </a:r>
            <a:r>
              <a:rPr kumimoji="1" lang="ja-JP" altLang="en-US" dirty="0">
                <a:latin typeface="+mj-ea"/>
                <a:ea typeface="+mj-ea"/>
              </a:rPr>
              <a:t>立川断層</a:t>
            </a:r>
            <a:r>
              <a:rPr kumimoji="1" lang="en-US" altLang="ja-JP" dirty="0">
                <a:latin typeface="+mj-ea"/>
                <a:ea typeface="+mj-ea"/>
              </a:rPr>
              <a:t>-</a:t>
            </a:r>
            <a:endParaRPr kumimoji="1" lang="ja-JP" dirty="0">
              <a:latin typeface="+mj-ea"/>
              <a:ea typeface="+mj-ea"/>
            </a:endParaRPr>
          </a:p>
        </p:txBody>
      </p:sp>
      <p:pic>
        <p:nvPicPr>
          <p:cNvPr id="1026" name="Picture 2" descr="http://www.imart.co.jp/4.26-tstikawa-sindo-shindo_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016" y="72706"/>
            <a:ext cx="5682208" cy="5596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mart.co.jp/4.24-kantou-heiya-hokusei-sinfo2.jpg"/>
          <p:cNvPicPr>
            <a:picLocks noChangeAspect="1" noChangeArrowheads="1"/>
          </p:cNvPicPr>
          <p:nvPr/>
        </p:nvPicPr>
        <p:blipFill rotWithShape="1">
          <a:blip r:embed="rId4">
            <a:extLst>
              <a:ext uri="{28A0092B-C50C-407E-A947-70E740481C1C}">
                <a14:useLocalDpi xmlns:a14="http://schemas.microsoft.com/office/drawing/2010/main" val="0"/>
              </a:ext>
            </a:extLst>
          </a:blip>
          <a:srcRect l="28874" t="80259" r="23001"/>
          <a:stretch/>
        </p:blipFill>
        <p:spPr bwMode="auto">
          <a:xfrm>
            <a:off x="7464152" y="5726152"/>
            <a:ext cx="3960440" cy="1098104"/>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44016" y="4931019"/>
            <a:ext cx="6096000" cy="1754326"/>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ja-JP" altLang="en-US" dirty="0">
                <a:solidFill>
                  <a:srgbClr val="333333"/>
                </a:solidFill>
                <a:latin typeface="ヒラギノ角ゴ Pro W3"/>
              </a:rPr>
              <a:t>首都直下地震を起こす可能性が指摘される活断層「立川断層」の最新活動時期は、</a:t>
            </a:r>
            <a:r>
              <a:rPr lang="en-US" altLang="ja-JP" dirty="0">
                <a:solidFill>
                  <a:srgbClr val="333333"/>
                </a:solidFill>
                <a:latin typeface="ヒラギノ角ゴ Pro W3"/>
              </a:rPr>
              <a:t>600</a:t>
            </a:r>
            <a:r>
              <a:rPr lang="ja-JP" altLang="en-US" dirty="0">
                <a:solidFill>
                  <a:srgbClr val="333333"/>
                </a:solidFill>
                <a:latin typeface="ヒラギノ角ゴ Pro W3"/>
              </a:rPr>
              <a:t>～</a:t>
            </a:r>
            <a:r>
              <a:rPr lang="en-US" altLang="ja-JP" dirty="0">
                <a:solidFill>
                  <a:srgbClr val="333333"/>
                </a:solidFill>
                <a:latin typeface="ヒラギノ角ゴ Pro W3"/>
              </a:rPr>
              <a:t>700</a:t>
            </a:r>
            <a:r>
              <a:rPr lang="ja-JP" altLang="en-US" dirty="0">
                <a:solidFill>
                  <a:srgbClr val="333333"/>
                </a:solidFill>
                <a:latin typeface="ヒラギノ角ゴ Pro W3"/>
              </a:rPr>
              <a:t>年前の中世以降だったとの調査結果を東京大地震研究所のチームが</a:t>
            </a:r>
            <a:r>
              <a:rPr lang="en-US" altLang="ja-JP" dirty="0">
                <a:solidFill>
                  <a:srgbClr val="333333"/>
                </a:solidFill>
                <a:latin typeface="ヒラギノ角ゴ Pro W3"/>
              </a:rPr>
              <a:t>28</a:t>
            </a:r>
            <a:r>
              <a:rPr lang="ja-JP" altLang="en-US" dirty="0">
                <a:solidFill>
                  <a:srgbClr val="333333"/>
                </a:solidFill>
                <a:latin typeface="ヒラギノ角ゴ Pro W3"/>
              </a:rPr>
              <a:t>日までにまとめた。</a:t>
            </a:r>
            <a:r>
              <a:rPr lang="ja-JP" altLang="en-US" dirty="0">
                <a:solidFill>
                  <a:srgbClr val="FF0000"/>
                </a:solidFill>
                <a:latin typeface="ヒラギノ角ゴ Pro W3"/>
              </a:rPr>
              <a:t>活動周期は３千～６千年で、次の地震発生は切迫していないとみている。</a:t>
            </a:r>
            <a:endParaRPr lang="en-US" altLang="ja-JP" dirty="0">
              <a:solidFill>
                <a:srgbClr val="FF0000"/>
              </a:solidFill>
              <a:latin typeface="ヒラギノ角ゴ Pro W3"/>
            </a:endParaRPr>
          </a:p>
          <a:p>
            <a:pPr algn="r"/>
            <a:r>
              <a:rPr lang="en-US" altLang="ja-JP" dirty="0"/>
              <a:t>2014/7/28</a:t>
            </a:r>
            <a:r>
              <a:rPr lang="ja-JP" altLang="en-US" dirty="0"/>
              <a:t>付　日本経済新聞</a:t>
            </a:r>
          </a:p>
        </p:txBody>
      </p:sp>
      <p:pic>
        <p:nvPicPr>
          <p:cNvPr id="1030" name="Picture 6" descr="http://www.jishin.go.jp/main/yosokuchizu/katsudanso/f034_ich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1704" y="1268760"/>
            <a:ext cx="2888850" cy="349633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44017" y="1654407"/>
            <a:ext cx="3071664" cy="30469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sz="1600" b="1" dirty="0">
                <a:solidFill>
                  <a:srgbClr val="252525"/>
                </a:solidFill>
                <a:latin typeface="Arial" panose="020B0604020202020204" pitchFamily="34" charset="0"/>
              </a:rPr>
              <a:t>立川断層</a:t>
            </a:r>
            <a:r>
              <a:rPr lang="ja-JP" altLang="en-US" sz="1600" dirty="0">
                <a:solidFill>
                  <a:srgbClr val="252525"/>
                </a:solidFill>
                <a:latin typeface="Arial" panose="020B0604020202020204" pitchFamily="34" charset="0"/>
              </a:rPr>
              <a:t>（たちかわだんそう）は、日本の</a:t>
            </a:r>
            <a:r>
              <a:rPr lang="ja-JP" altLang="en-US" sz="1600" dirty="0">
                <a:solidFill>
                  <a:srgbClr val="0B0080"/>
                </a:solidFill>
                <a:latin typeface="Arial" panose="020B0604020202020204" pitchFamily="34" charset="0"/>
              </a:rPr>
              <a:t>関東地方</a:t>
            </a:r>
            <a:r>
              <a:rPr lang="ja-JP" altLang="en-US" sz="1600" dirty="0">
                <a:solidFill>
                  <a:srgbClr val="252525"/>
                </a:solidFill>
                <a:latin typeface="Arial" panose="020B0604020202020204" pitchFamily="34" charset="0"/>
              </a:rPr>
              <a:t>にある</a:t>
            </a:r>
            <a:r>
              <a:rPr lang="ja-JP" altLang="en-US" sz="1600" dirty="0">
                <a:solidFill>
                  <a:srgbClr val="0B0080"/>
                </a:solidFill>
                <a:latin typeface="Arial" panose="020B0604020202020204" pitchFamily="34" charset="0"/>
              </a:rPr>
              <a:t>活断層</a:t>
            </a:r>
            <a:r>
              <a:rPr lang="ja-JP" altLang="en-US" sz="1600" dirty="0">
                <a:solidFill>
                  <a:srgbClr val="252525"/>
                </a:solidFill>
                <a:latin typeface="Arial" panose="020B0604020202020204" pitchFamily="34" charset="0"/>
              </a:rPr>
              <a:t>である。主に</a:t>
            </a:r>
            <a:r>
              <a:rPr lang="ja-JP" altLang="en-US" sz="1600" dirty="0">
                <a:solidFill>
                  <a:srgbClr val="0B0080"/>
                </a:solidFill>
                <a:latin typeface="Arial" panose="020B0604020202020204" pitchFamily="34" charset="0"/>
              </a:rPr>
              <a:t>東京都立川市</a:t>
            </a:r>
            <a:r>
              <a:rPr lang="ja-JP" altLang="en-US" sz="1600" dirty="0">
                <a:solidFill>
                  <a:srgbClr val="252525"/>
                </a:solidFill>
                <a:latin typeface="Arial" panose="020B0604020202020204" pitchFamily="34" charset="0"/>
              </a:rPr>
              <a:t>を横切っていることから「立川断層」の名がある。東京のベッドタウンの直下であり、日本の活断層の中では地震の発生確率が（相対的に）やや高いグループに属している。 北方への延長線上には</a:t>
            </a:r>
            <a:r>
              <a:rPr lang="ja-JP" altLang="en-US" sz="1600" dirty="0">
                <a:solidFill>
                  <a:srgbClr val="A55858"/>
                </a:solidFill>
                <a:latin typeface="Arial" panose="020B0604020202020204" pitchFamily="34" charset="0"/>
              </a:rPr>
              <a:t>名栗断層</a:t>
            </a:r>
            <a:r>
              <a:rPr lang="ja-JP" altLang="en-US" sz="1600" dirty="0">
                <a:solidFill>
                  <a:srgbClr val="252525"/>
                </a:solidFill>
                <a:latin typeface="Arial" panose="020B0604020202020204" pitchFamily="34" charset="0"/>
              </a:rPr>
              <a:t>があり、名栗断層と合わせ総延長約</a:t>
            </a:r>
            <a:r>
              <a:rPr lang="en-US" altLang="ja-JP" sz="1600" dirty="0">
                <a:solidFill>
                  <a:srgbClr val="252525"/>
                </a:solidFill>
                <a:latin typeface="Arial" panose="020B0604020202020204" pitchFamily="34" charset="0"/>
              </a:rPr>
              <a:t>33km</a:t>
            </a:r>
            <a:r>
              <a:rPr lang="ja-JP" altLang="en-US" sz="1600" dirty="0" err="1">
                <a:solidFill>
                  <a:srgbClr val="252525"/>
                </a:solidFill>
                <a:latin typeface="Arial" panose="020B0604020202020204" pitchFamily="34" charset="0"/>
              </a:rPr>
              <a:t>の</a:t>
            </a:r>
            <a:r>
              <a:rPr lang="ja-JP" altLang="en-US" sz="1600" b="1" dirty="0" err="1">
                <a:solidFill>
                  <a:srgbClr val="252525"/>
                </a:solidFill>
                <a:latin typeface="Arial" panose="020B0604020202020204" pitchFamily="34" charset="0"/>
              </a:rPr>
              <a:t>立</a:t>
            </a:r>
            <a:r>
              <a:rPr lang="ja-JP" altLang="en-US" sz="1600" b="1" dirty="0">
                <a:solidFill>
                  <a:srgbClr val="252525"/>
                </a:solidFill>
                <a:latin typeface="Arial" panose="020B0604020202020204" pitchFamily="34" charset="0"/>
              </a:rPr>
              <a:t>川断層群</a:t>
            </a:r>
            <a:r>
              <a:rPr lang="ja-JP" altLang="en-US" sz="1600" dirty="0">
                <a:solidFill>
                  <a:srgbClr val="252525"/>
                </a:solidFill>
                <a:latin typeface="Arial" panose="020B0604020202020204" pitchFamily="34" charset="0"/>
              </a:rPr>
              <a:t>を成す。</a:t>
            </a:r>
            <a:endParaRPr lang="ja-JP" altLang="en-US" sz="1600" dirty="0"/>
          </a:p>
        </p:txBody>
      </p:sp>
    </p:spTree>
    <p:extLst>
      <p:ext uri="{BB962C8B-B14F-4D97-AF65-F5344CB8AC3E}">
        <p14:creationId xmlns:p14="http://schemas.microsoft.com/office/powerpoint/2010/main" val="213789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j-ea"/>
                <a:ea typeface="+mj-ea"/>
              </a:rPr>
              <a:t>過去の地震（震度７）</a:t>
            </a:r>
            <a:endParaRPr kumimoji="1" lang="ja-JP" dirty="0">
              <a:latin typeface="+mj-ea"/>
              <a:ea typeface="+mj-ea"/>
            </a:endParaRPr>
          </a:p>
        </p:txBody>
      </p:sp>
      <p:grpSp>
        <p:nvGrpSpPr>
          <p:cNvPr id="23" name="グループ化 22"/>
          <p:cNvGrpSpPr/>
          <p:nvPr/>
        </p:nvGrpSpPr>
        <p:grpSpPr>
          <a:xfrm>
            <a:off x="2368940" y="3140968"/>
            <a:ext cx="7255452" cy="2969818"/>
            <a:chOff x="2368940" y="2616996"/>
            <a:chExt cx="7255452" cy="2969818"/>
          </a:xfrm>
        </p:grpSpPr>
        <p:sp>
          <p:nvSpPr>
            <p:cNvPr id="4" name="テキスト ボックス 3"/>
            <p:cNvSpPr txBox="1"/>
            <p:nvPr/>
          </p:nvSpPr>
          <p:spPr>
            <a:xfrm>
              <a:off x="6977514" y="3118627"/>
              <a:ext cx="2031325" cy="461665"/>
            </a:xfrm>
            <a:prstGeom prst="rect">
              <a:avLst/>
            </a:prstGeom>
            <a:noFill/>
          </p:spPr>
          <p:txBody>
            <a:bodyPr wrap="none" rtlCol="0">
              <a:spAutoFit/>
            </a:bodyPr>
            <a:lstStyle/>
            <a:p>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東日本大震災</a:t>
              </a:r>
            </a:p>
          </p:txBody>
        </p:sp>
        <p:sp>
          <p:nvSpPr>
            <p:cNvPr id="9" name="テキスト ボックス 8"/>
            <p:cNvSpPr txBox="1"/>
            <p:nvPr/>
          </p:nvSpPr>
          <p:spPr>
            <a:xfrm>
              <a:off x="2368941" y="3118627"/>
              <a:ext cx="4392549" cy="461665"/>
            </a:xfrm>
            <a:prstGeom prst="rect">
              <a:avLst/>
            </a:prstGeom>
            <a:noFill/>
          </p:spPr>
          <p:txBody>
            <a:bodyPr wrap="none" rtlCol="0">
              <a:spAutoFit/>
            </a:bodyPr>
            <a:lstStyle/>
            <a:p>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2011</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年（平成</a:t>
              </a:r>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23</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年）</a:t>
              </a:r>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3</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月</a:t>
              </a:r>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11</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日</a:t>
              </a:r>
            </a:p>
          </p:txBody>
        </p:sp>
        <p:sp>
          <p:nvSpPr>
            <p:cNvPr id="12" name="テキスト ボックス 11"/>
            <p:cNvSpPr txBox="1"/>
            <p:nvPr/>
          </p:nvSpPr>
          <p:spPr>
            <a:xfrm>
              <a:off x="6982450" y="2616997"/>
              <a:ext cx="1415772" cy="461665"/>
            </a:xfrm>
            <a:prstGeom prst="rect">
              <a:avLst/>
            </a:prstGeom>
            <a:noFill/>
          </p:spPr>
          <p:txBody>
            <a:bodyPr wrap="none" rtlCol="0">
              <a:spAutoFit/>
            </a:bodyPr>
            <a:lstStyle/>
            <a:p>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熊本地震</a:t>
              </a:r>
            </a:p>
          </p:txBody>
        </p:sp>
        <p:sp>
          <p:nvSpPr>
            <p:cNvPr id="13" name="テキスト ボックス 12"/>
            <p:cNvSpPr txBox="1"/>
            <p:nvPr/>
          </p:nvSpPr>
          <p:spPr>
            <a:xfrm>
              <a:off x="2368940" y="2616996"/>
              <a:ext cx="4392549" cy="461665"/>
            </a:xfrm>
            <a:prstGeom prst="rect">
              <a:avLst/>
            </a:prstGeom>
            <a:noFill/>
          </p:spPr>
          <p:txBody>
            <a:bodyPr wrap="none" rtlCol="0">
              <a:spAutoFit/>
            </a:bodyPr>
            <a:lstStyle/>
            <a:p>
              <a:r>
                <a:rPr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2016</a:t>
              </a:r>
              <a:r>
                <a:rPr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年（平成</a:t>
              </a:r>
              <a:r>
                <a:rPr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28</a:t>
              </a:r>
              <a:r>
                <a:rPr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年）</a:t>
              </a:r>
              <a:r>
                <a:rPr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4</a:t>
              </a:r>
              <a:r>
                <a:rPr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月</a:t>
              </a:r>
              <a:r>
                <a:rPr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14</a:t>
              </a:r>
              <a:r>
                <a:rPr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日</a:t>
              </a:r>
              <a:endParaRPr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endParaRPr>
            </a:p>
          </p:txBody>
        </p:sp>
        <p:sp>
          <p:nvSpPr>
            <p:cNvPr id="14" name="テキスト ボックス 13"/>
            <p:cNvSpPr txBox="1"/>
            <p:nvPr/>
          </p:nvSpPr>
          <p:spPr>
            <a:xfrm>
              <a:off x="2368940" y="3620258"/>
              <a:ext cx="4586512" cy="461665"/>
            </a:xfrm>
            <a:prstGeom prst="rect">
              <a:avLst/>
            </a:prstGeom>
            <a:noFill/>
          </p:spPr>
          <p:txBody>
            <a:bodyPr wrap="none" rtlCol="0">
              <a:spAutoFit/>
            </a:bodyPr>
            <a:lstStyle/>
            <a:p>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2004</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年（平成</a:t>
              </a:r>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16</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年）</a:t>
              </a:r>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10</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月</a:t>
              </a:r>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23</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日</a:t>
              </a:r>
            </a:p>
          </p:txBody>
        </p:sp>
        <p:sp>
          <p:nvSpPr>
            <p:cNvPr id="15" name="テキスト ボックス 14"/>
            <p:cNvSpPr txBox="1"/>
            <p:nvPr/>
          </p:nvSpPr>
          <p:spPr>
            <a:xfrm>
              <a:off x="6977514" y="3620257"/>
              <a:ext cx="2339102" cy="461665"/>
            </a:xfrm>
            <a:prstGeom prst="rect">
              <a:avLst/>
            </a:prstGeom>
            <a:noFill/>
          </p:spPr>
          <p:txBody>
            <a:bodyPr wrap="none" rtlCol="0">
              <a:spAutoFit/>
            </a:bodyPr>
            <a:lstStyle/>
            <a:p>
              <a:r>
                <a:rPr kumimoji="1" lang="zh-TW"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新潟県中越地震</a:t>
              </a:r>
              <a:endPar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endParaRPr>
            </a:p>
          </p:txBody>
        </p:sp>
        <p:sp>
          <p:nvSpPr>
            <p:cNvPr id="16" name="テキスト ボックス 15"/>
            <p:cNvSpPr txBox="1"/>
            <p:nvPr/>
          </p:nvSpPr>
          <p:spPr>
            <a:xfrm>
              <a:off x="2368940" y="4121889"/>
              <a:ext cx="4198585" cy="461665"/>
            </a:xfrm>
            <a:prstGeom prst="rect">
              <a:avLst/>
            </a:prstGeom>
            <a:noFill/>
          </p:spPr>
          <p:txBody>
            <a:bodyPr wrap="none" rtlCol="0">
              <a:spAutoFit/>
            </a:bodyPr>
            <a:lstStyle/>
            <a:p>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1995</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年（平成</a:t>
              </a:r>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7</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年）</a:t>
              </a:r>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1</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月</a:t>
              </a:r>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17</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日</a:t>
              </a:r>
            </a:p>
          </p:txBody>
        </p:sp>
        <p:sp>
          <p:nvSpPr>
            <p:cNvPr id="17" name="テキスト ボックス 16"/>
            <p:cNvSpPr txBox="1"/>
            <p:nvPr/>
          </p:nvSpPr>
          <p:spPr>
            <a:xfrm>
              <a:off x="6977514" y="4121889"/>
              <a:ext cx="2646878" cy="461665"/>
            </a:xfrm>
            <a:prstGeom prst="rect">
              <a:avLst/>
            </a:prstGeom>
            <a:noFill/>
          </p:spPr>
          <p:txBody>
            <a:bodyPr wrap="none" rtlCol="0">
              <a:spAutoFit/>
            </a:bodyPr>
            <a:lstStyle/>
            <a:p>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阪神・淡路大震災</a:t>
              </a:r>
            </a:p>
          </p:txBody>
        </p:sp>
        <p:sp>
          <p:nvSpPr>
            <p:cNvPr id="18" name="テキスト ボックス 17"/>
            <p:cNvSpPr txBox="1"/>
            <p:nvPr/>
          </p:nvSpPr>
          <p:spPr>
            <a:xfrm>
              <a:off x="2368940" y="4623519"/>
              <a:ext cx="4392549" cy="461665"/>
            </a:xfrm>
            <a:prstGeom prst="rect">
              <a:avLst/>
            </a:prstGeom>
            <a:noFill/>
          </p:spPr>
          <p:txBody>
            <a:bodyPr wrap="none" rtlCol="0">
              <a:spAutoFit/>
            </a:bodyPr>
            <a:lstStyle/>
            <a:p>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1948</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年（昭和</a:t>
              </a:r>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23</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年）</a:t>
              </a:r>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6</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月</a:t>
              </a:r>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28</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日</a:t>
              </a:r>
            </a:p>
          </p:txBody>
        </p:sp>
        <p:sp>
          <p:nvSpPr>
            <p:cNvPr id="19" name="テキスト ボックス 18"/>
            <p:cNvSpPr txBox="1"/>
            <p:nvPr/>
          </p:nvSpPr>
          <p:spPr>
            <a:xfrm>
              <a:off x="6977514" y="4623519"/>
              <a:ext cx="1723549" cy="461665"/>
            </a:xfrm>
            <a:prstGeom prst="rect">
              <a:avLst/>
            </a:prstGeom>
            <a:noFill/>
          </p:spPr>
          <p:txBody>
            <a:bodyPr wrap="none" rtlCol="0">
              <a:spAutoFit/>
            </a:bodyPr>
            <a:lstStyle/>
            <a:p>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福井大地震</a:t>
              </a:r>
            </a:p>
          </p:txBody>
        </p:sp>
        <p:sp>
          <p:nvSpPr>
            <p:cNvPr id="20" name="テキスト ボックス 19"/>
            <p:cNvSpPr txBox="1"/>
            <p:nvPr/>
          </p:nvSpPr>
          <p:spPr>
            <a:xfrm>
              <a:off x="2368940" y="5125149"/>
              <a:ext cx="4198585" cy="461665"/>
            </a:xfrm>
            <a:prstGeom prst="rect">
              <a:avLst/>
            </a:prstGeom>
            <a:noFill/>
          </p:spPr>
          <p:txBody>
            <a:bodyPr wrap="none" rtlCol="0">
              <a:spAutoFit/>
            </a:bodyPr>
            <a:lstStyle/>
            <a:p>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1923</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年（大正</a:t>
              </a:r>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12</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年）</a:t>
              </a:r>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9</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月</a:t>
              </a:r>
              <a:r>
                <a:rPr kumimoji="1" lang="en-US" altLang="ja-JP"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1</a:t>
              </a:r>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日</a:t>
              </a:r>
            </a:p>
          </p:txBody>
        </p:sp>
        <p:sp>
          <p:nvSpPr>
            <p:cNvPr id="21" name="テキスト ボックス 20"/>
            <p:cNvSpPr txBox="1"/>
            <p:nvPr/>
          </p:nvSpPr>
          <p:spPr>
            <a:xfrm>
              <a:off x="6977514" y="5125149"/>
              <a:ext cx="1723549" cy="461665"/>
            </a:xfrm>
            <a:prstGeom prst="rect">
              <a:avLst/>
            </a:prstGeom>
            <a:noFill/>
          </p:spPr>
          <p:txBody>
            <a:bodyPr wrap="none" rtlCol="0">
              <a:spAutoFit/>
            </a:bodyPr>
            <a:lstStyle/>
            <a:p>
              <a:r>
                <a:rPr kumimoji="1" lang="ja-JP" altLang="en-US" sz="2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関東大震災</a:t>
              </a:r>
            </a:p>
          </p:txBody>
        </p:sp>
      </p:grpSp>
      <p:sp>
        <p:nvSpPr>
          <p:cNvPr id="22" name="テキスト ボックス 21"/>
          <p:cNvSpPr txBox="1"/>
          <p:nvPr/>
        </p:nvSpPr>
        <p:spPr>
          <a:xfrm>
            <a:off x="2192527" y="1844824"/>
            <a:ext cx="7806945" cy="923330"/>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ja-JP" sz="5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20XX</a:t>
            </a:r>
            <a:r>
              <a:rPr lang="ja-JP" altLang="en-US" sz="5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年</a:t>
            </a:r>
            <a:r>
              <a:rPr lang="en-US" altLang="ja-JP" sz="5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XX</a:t>
            </a:r>
            <a:r>
              <a:rPr lang="ja-JP" altLang="en-US" sz="5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月</a:t>
            </a:r>
            <a:r>
              <a:rPr lang="en-US" altLang="ja-JP" sz="5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XX</a:t>
            </a:r>
            <a:r>
              <a:rPr lang="ja-JP" altLang="en-US" sz="5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日  </a:t>
            </a:r>
            <a:r>
              <a:rPr lang="en-US" altLang="ja-JP" sz="54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X Day</a:t>
            </a:r>
          </a:p>
        </p:txBody>
      </p:sp>
    </p:spTree>
    <p:extLst>
      <p:ext uri="{BB962C8B-B14F-4D97-AF65-F5344CB8AC3E}">
        <p14:creationId xmlns:p14="http://schemas.microsoft.com/office/powerpoint/2010/main" val="66718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j-ea"/>
                <a:ea typeface="+mj-ea"/>
              </a:rPr>
              <a:t>地震が起きたときの避難とは・・・</a:t>
            </a:r>
            <a:endParaRPr kumimoji="1" lang="ja-JP" dirty="0">
              <a:latin typeface="+mj-ea"/>
              <a:ea typeface="+mj-ea"/>
            </a:endParaRPr>
          </a:p>
        </p:txBody>
      </p:sp>
      <p:pic>
        <p:nvPicPr>
          <p:cNvPr id="3076" name="Picture 4" descr="避難の順序（イラス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656" y="1772816"/>
            <a:ext cx="5893577" cy="684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62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ppt_w</p:attrName>
                                        </p:attrNameLst>
                                      </p:cBhvr>
                                      <p:tavLst>
                                        <p:tav tm="0" fmla="#ppt_w*sin(2.5*pi*$)">
                                          <p:val>
                                            <p:fltVal val="0"/>
                                          </p:val>
                                        </p:tav>
                                        <p:tav tm="100000">
                                          <p:val>
                                            <p:fltVal val="1"/>
                                          </p:val>
                                        </p:tav>
                                      </p:tavLst>
                                    </p:anim>
                                    <p:anim calcmode="lin" valueType="num">
                                      <p:cBhvr>
                                        <p:cTn id="9"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4.16667E-7 4.07407E-6 L -4.16667E-7 -0.25 " pathEditMode="relative" rAng="0" ptsTypes="AA">
                                      <p:cBhvr>
                                        <p:cTn id="13" dur="2000" fill="hold"/>
                                        <p:tgtEl>
                                          <p:spTgt spid="3076"/>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避難場所の種類・・・</a:t>
            </a:r>
            <a:endParaRPr kumimoji="1" lang="ja-JP" dirty="0"/>
          </a:p>
        </p:txBody>
      </p:sp>
      <p:graphicFrame>
        <p:nvGraphicFramePr>
          <p:cNvPr id="4" name="表 3"/>
          <p:cNvGraphicFramePr>
            <a:graphicFrameLocks noGrp="1"/>
          </p:cNvGraphicFramePr>
          <p:nvPr>
            <p:extLst>
              <p:ext uri="{D42A27DB-BD31-4B8C-83A1-F6EECF244321}">
                <p14:modId xmlns:p14="http://schemas.microsoft.com/office/powerpoint/2010/main" val="3530835643"/>
              </p:ext>
            </p:extLst>
          </p:nvPr>
        </p:nvGraphicFramePr>
        <p:xfrm>
          <a:off x="2639615" y="1988840"/>
          <a:ext cx="7027767" cy="4575775"/>
        </p:xfrm>
        <a:graphic>
          <a:graphicData uri="http://schemas.openxmlformats.org/drawingml/2006/table">
            <a:tbl>
              <a:tblPr/>
              <a:tblGrid>
                <a:gridCol w="429647">
                  <a:extLst>
                    <a:ext uri="{9D8B030D-6E8A-4147-A177-3AD203B41FA5}">
                      <a16:colId xmlns:a16="http://schemas.microsoft.com/office/drawing/2014/main" val="20000"/>
                    </a:ext>
                  </a:extLst>
                </a:gridCol>
                <a:gridCol w="280385">
                  <a:extLst>
                    <a:ext uri="{9D8B030D-6E8A-4147-A177-3AD203B41FA5}">
                      <a16:colId xmlns:a16="http://schemas.microsoft.com/office/drawing/2014/main" val="20001"/>
                    </a:ext>
                  </a:extLst>
                </a:gridCol>
                <a:gridCol w="2213279">
                  <a:extLst>
                    <a:ext uri="{9D8B030D-6E8A-4147-A177-3AD203B41FA5}">
                      <a16:colId xmlns:a16="http://schemas.microsoft.com/office/drawing/2014/main" val="20002"/>
                    </a:ext>
                  </a:extLst>
                </a:gridCol>
                <a:gridCol w="4104456">
                  <a:extLst>
                    <a:ext uri="{9D8B030D-6E8A-4147-A177-3AD203B41FA5}">
                      <a16:colId xmlns:a16="http://schemas.microsoft.com/office/drawing/2014/main" val="20003"/>
                    </a:ext>
                  </a:extLst>
                </a:gridCol>
              </a:tblGrid>
              <a:tr h="221003">
                <a:tc gridSpan="4">
                  <a:txBody>
                    <a:bodyPr/>
                    <a:lstStyle/>
                    <a:p>
                      <a:r>
                        <a:rPr lang="ja-JP" altLang="en-US" sz="1100" dirty="0"/>
                        <a:t>避難広場（避難場所）の区分（震災時）</a:t>
                      </a:r>
                    </a:p>
                  </a:txBody>
                  <a:tcPr marL="55251" marR="55251" marT="27625" marB="27625" anchor="ctr">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200284">
                <a:tc gridSpan="3">
                  <a:txBody>
                    <a:bodyPr/>
                    <a:lstStyle/>
                    <a:p>
                      <a:pPr algn="ctr"/>
                      <a:r>
                        <a:rPr lang="ja-JP" altLang="en-US" sz="1100" b="0" i="0">
                          <a:effectLst/>
                        </a:rPr>
                        <a:t>区分</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B w="9525" cap="flat" cmpd="sng" algn="ctr">
                      <a:solidFill>
                        <a:srgbClr val="CDCDCD"/>
                      </a:solidFill>
                      <a:prstDash val="solid"/>
                      <a:round/>
                      <a:headEnd type="none" w="med" len="med"/>
                      <a:tailEnd type="none" w="med" len="med"/>
                    </a:lnB>
                    <a:solidFill>
                      <a:srgbClr val="F1F1F1"/>
                    </a:solidFill>
                  </a:tcPr>
                </a:tc>
                <a:tc hMerge="1">
                  <a:txBody>
                    <a:bodyPr/>
                    <a:lstStyle/>
                    <a:p>
                      <a:endParaRPr kumimoji="1" lang="ja-JP" altLang="en-US"/>
                    </a:p>
                  </a:txBody>
                  <a:tcPr/>
                </a:tc>
                <a:tc hMerge="1">
                  <a:txBody>
                    <a:bodyPr/>
                    <a:lstStyle/>
                    <a:p>
                      <a:endParaRPr kumimoji="1" lang="ja-JP" altLang="en-US"/>
                    </a:p>
                  </a:txBody>
                  <a:tcPr/>
                </a:tc>
                <a:tc>
                  <a:txBody>
                    <a:bodyPr/>
                    <a:lstStyle/>
                    <a:p>
                      <a:pPr algn="ctr"/>
                      <a:r>
                        <a:rPr lang="ja-JP" altLang="en-US" sz="1100" b="0" i="0" dirty="0">
                          <a:effectLst/>
                        </a:rPr>
                        <a:t>内容</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1F1F1"/>
                    </a:solidFill>
                  </a:tcPr>
                </a:tc>
                <a:extLst>
                  <a:ext uri="{0D108BD9-81ED-4DB2-BD59-A6C34878D82A}">
                    <a16:rowId xmlns:a16="http://schemas.microsoft.com/office/drawing/2014/main" val="10001"/>
                  </a:ext>
                </a:extLst>
              </a:tr>
              <a:tr h="1029045">
                <a:tc gridSpan="3">
                  <a:txBody>
                    <a:bodyPr/>
                    <a:lstStyle/>
                    <a:p>
                      <a:pPr algn="ctr"/>
                      <a:r>
                        <a:rPr lang="zh-TW" altLang="en-US" sz="1100" b="0" i="0" dirty="0">
                          <a:effectLst/>
                        </a:rPr>
                        <a:t>避難広場（</a:t>
                      </a:r>
                      <a:r>
                        <a:rPr lang="en-US" altLang="zh-TW" sz="1100" b="0" i="0" dirty="0">
                          <a:effectLst/>
                        </a:rPr>
                        <a:t>105</a:t>
                      </a:r>
                      <a:r>
                        <a:rPr lang="zh-TW" altLang="en-US" sz="1100" b="0" i="0" dirty="0">
                          <a:effectLst/>
                        </a:rPr>
                        <a:t>箇所）</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endParaRPr kumimoji="1" lang="ja-JP" altLang="en-US"/>
                    </a:p>
                  </a:txBody>
                  <a:tcPr/>
                </a:tc>
                <a:tc>
                  <a:txBody>
                    <a:bodyPr/>
                    <a:lstStyle/>
                    <a:p>
                      <a:r>
                        <a:rPr lang="ja-JP" altLang="en-US" sz="1100" b="0" i="0" dirty="0">
                          <a:effectLst/>
                        </a:rPr>
                        <a:t>　大きな地震が発生した場合等に、一時的な避難や自主防災組織（町内会・自治会等）が互いの確認を行なうために集合する場所。</a:t>
                      </a:r>
                      <a:br>
                        <a:rPr lang="ja-JP" altLang="en-US" sz="1100" b="0" i="0" dirty="0">
                          <a:effectLst/>
                        </a:rPr>
                      </a:br>
                      <a:r>
                        <a:rPr lang="ja-JP" altLang="en-US" sz="1100" b="0" i="0" dirty="0">
                          <a:effectLst/>
                        </a:rPr>
                        <a:t>　大きな公園や学校の校庭等の屋外オープンスペース。</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63293">
                <a:tc rowSpan="4">
                  <a:txBody>
                    <a:bodyPr/>
                    <a:lstStyle/>
                    <a:p>
                      <a:pPr algn="ctr"/>
                      <a:r>
                        <a:rPr lang="ja-JP" altLang="en-US" sz="1100" b="0" i="0">
                          <a:effectLst/>
                        </a:rPr>
                        <a:t> </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gridSpan="2">
                  <a:txBody>
                    <a:bodyPr/>
                    <a:lstStyle/>
                    <a:p>
                      <a:pPr algn="ctr"/>
                      <a:r>
                        <a:rPr lang="ja-JP" altLang="en-US" sz="1100" b="0" i="0">
                          <a:effectLst/>
                        </a:rPr>
                        <a:t>避難施設</a:t>
                      </a:r>
                      <a:br>
                        <a:rPr lang="ja-JP" altLang="en-US" sz="1100" b="0" i="0">
                          <a:effectLst/>
                        </a:rPr>
                      </a:br>
                      <a:r>
                        <a:rPr lang="ja-JP" altLang="en-US" sz="1100" b="0" i="0">
                          <a:effectLst/>
                        </a:rPr>
                        <a:t>（避難広場のうち</a:t>
                      </a:r>
                      <a:r>
                        <a:rPr lang="en-US" altLang="ja-JP" sz="1100" b="0" i="0">
                          <a:effectLst/>
                        </a:rPr>
                        <a:t>71</a:t>
                      </a:r>
                      <a:r>
                        <a:rPr lang="ja-JP" altLang="en-US" sz="1100" b="0" i="0">
                          <a:effectLst/>
                        </a:rPr>
                        <a:t>箇所）</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r>
                        <a:rPr lang="ja-JP" altLang="en-US" sz="1100" b="0" i="0">
                          <a:effectLst/>
                        </a:rPr>
                        <a:t>　地震による自宅倒壊等、住居を失った被災者の仮宿泊施設となる場所。</a:t>
                      </a:r>
                      <a:br>
                        <a:rPr lang="ja-JP" altLang="en-US" sz="1100" b="0" i="0">
                          <a:effectLst/>
                        </a:rPr>
                      </a:br>
                      <a:r>
                        <a:rPr lang="ja-JP" altLang="en-US" sz="1100" b="0" i="0">
                          <a:effectLst/>
                        </a:rPr>
                        <a:t>　学校の体育館等の屋内施設。学校にはオープンスペースとしてグラウンドがあるため、避難施設は避難広場も兼ねる。</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63293">
                <a:tc vMerge="1">
                  <a:txBody>
                    <a:bodyPr/>
                    <a:lstStyle/>
                    <a:p>
                      <a:endParaRPr kumimoji="1" lang="ja-JP" altLang="en-US"/>
                    </a:p>
                  </a:txBody>
                  <a:tcPr/>
                </a:tc>
                <a:tc>
                  <a:txBody>
                    <a:bodyPr/>
                    <a:lstStyle/>
                    <a:p>
                      <a:pPr algn="ctr"/>
                      <a:r>
                        <a:rPr lang="ja-JP" altLang="en-US" sz="1100" b="0" i="0">
                          <a:effectLst/>
                        </a:rPr>
                        <a:t> </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a:txBody>
                    <a:bodyPr/>
                    <a:lstStyle/>
                    <a:p>
                      <a:pPr algn="ctr"/>
                      <a:r>
                        <a:rPr lang="ja-JP" altLang="en-US" sz="1100" b="0" i="0">
                          <a:effectLst/>
                        </a:rPr>
                        <a:t>震災時医療拠点</a:t>
                      </a:r>
                      <a:br>
                        <a:rPr lang="ja-JP" altLang="en-US" sz="1100" b="0" i="0">
                          <a:effectLst/>
                        </a:rPr>
                      </a:br>
                      <a:r>
                        <a:rPr lang="ja-JP" altLang="en-US" sz="1100" b="0" i="0">
                          <a:effectLst/>
                        </a:rPr>
                        <a:t>（避難施設のうち</a:t>
                      </a:r>
                      <a:r>
                        <a:rPr lang="en-US" altLang="ja-JP" sz="1100" b="0" i="0">
                          <a:effectLst/>
                        </a:rPr>
                        <a:t>3</a:t>
                      </a:r>
                      <a:r>
                        <a:rPr lang="ja-JP" altLang="en-US" sz="1100" b="0" i="0">
                          <a:effectLst/>
                        </a:rPr>
                        <a:t>箇所）</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a:txBody>
                    <a:bodyPr/>
                    <a:lstStyle/>
                    <a:p>
                      <a:r>
                        <a:rPr lang="ja-JP" altLang="en-US" sz="1100" b="0" i="0">
                          <a:effectLst/>
                        </a:rPr>
                        <a:t>災害拠点連携病院が離れている地域において、大きな地震が発生した場合等に、発災直後から仮救護所等を設置し、負傷者のトリアージや応急救護活動を担う拠点。</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31789">
                <a:tc vMerge="1">
                  <a:txBody>
                    <a:bodyPr/>
                    <a:lstStyle/>
                    <a:p>
                      <a:endParaRPr kumimoji="1" lang="ja-JP" altLang="en-US"/>
                    </a:p>
                  </a:txBody>
                  <a:tcPr/>
                </a:tc>
                <a:tc rowSpan="2">
                  <a:txBody>
                    <a:bodyPr/>
                    <a:lstStyle/>
                    <a:p>
                      <a:pPr algn="ctr"/>
                      <a:r>
                        <a:rPr lang="ja-JP" altLang="en-US" sz="1100" b="0" i="0">
                          <a:effectLst/>
                        </a:rPr>
                        <a:t> </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a:txBody>
                    <a:bodyPr/>
                    <a:lstStyle/>
                    <a:p>
                      <a:pPr algn="ctr"/>
                      <a:r>
                        <a:rPr lang="ja-JP" altLang="en-US" sz="1100" b="0" i="0">
                          <a:effectLst/>
                        </a:rPr>
                        <a:t>救護連絡所</a:t>
                      </a:r>
                      <a:br>
                        <a:rPr lang="ja-JP" altLang="en-US" sz="1100" b="0" i="0">
                          <a:effectLst/>
                        </a:rPr>
                      </a:br>
                      <a:r>
                        <a:rPr lang="ja-JP" altLang="en-US" sz="1100" b="0" i="0">
                          <a:effectLst/>
                        </a:rPr>
                        <a:t>（避難施設のうち</a:t>
                      </a:r>
                      <a:r>
                        <a:rPr lang="en-US" altLang="ja-JP" sz="1100" b="0" i="0">
                          <a:effectLst/>
                        </a:rPr>
                        <a:t>5</a:t>
                      </a:r>
                      <a:r>
                        <a:rPr lang="ja-JP" altLang="en-US" sz="1100" b="0" i="0">
                          <a:effectLst/>
                        </a:rPr>
                        <a:t>箇所）</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a:txBody>
                    <a:bodyPr/>
                    <a:lstStyle/>
                    <a:p>
                      <a:r>
                        <a:rPr lang="ja-JP" altLang="en-US" sz="1100" b="0" i="0">
                          <a:effectLst/>
                        </a:rPr>
                        <a:t>仮救護所を設置し、医師が救護活動を行う避難施設。概ね</a:t>
                      </a:r>
                      <a:r>
                        <a:rPr lang="en-US" altLang="ja-JP" sz="1100" b="0" i="0">
                          <a:effectLst/>
                        </a:rPr>
                        <a:t>3</a:t>
                      </a:r>
                      <a:r>
                        <a:rPr lang="ja-JP" altLang="en-US" sz="1100" b="0" i="0">
                          <a:effectLst/>
                        </a:rPr>
                        <a:t>日以内を目標に立ち上げる。</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63293">
                <a:tc vMerge="1">
                  <a:txBody>
                    <a:bodyPr/>
                    <a:lstStyle/>
                    <a:p>
                      <a:endParaRPr kumimoji="1" lang="ja-JP" altLang="en-US"/>
                    </a:p>
                  </a:txBody>
                  <a:tcPr/>
                </a:tc>
                <a:tc vMerge="1">
                  <a:txBody>
                    <a:bodyPr/>
                    <a:lstStyle/>
                    <a:p>
                      <a:endParaRPr kumimoji="1" lang="ja-JP" altLang="en-US"/>
                    </a:p>
                  </a:txBody>
                  <a:tcPr/>
                </a:tc>
                <a:tc>
                  <a:txBody>
                    <a:bodyPr/>
                    <a:lstStyle/>
                    <a:p>
                      <a:pPr algn="ctr"/>
                      <a:r>
                        <a:rPr lang="ja-JP" altLang="en-US" sz="1100" b="0" i="0">
                          <a:effectLst/>
                        </a:rPr>
                        <a:t>準救護連絡所</a:t>
                      </a:r>
                      <a:br>
                        <a:rPr lang="ja-JP" altLang="en-US" sz="1100" b="0" i="0">
                          <a:effectLst/>
                        </a:rPr>
                      </a:br>
                      <a:r>
                        <a:rPr lang="ja-JP" altLang="en-US" sz="1100" b="0" i="0">
                          <a:effectLst/>
                        </a:rPr>
                        <a:t>（避難施設のうち</a:t>
                      </a:r>
                      <a:r>
                        <a:rPr lang="en-US" altLang="ja-JP" sz="1100" b="0" i="0">
                          <a:effectLst/>
                        </a:rPr>
                        <a:t>13</a:t>
                      </a:r>
                      <a:r>
                        <a:rPr lang="ja-JP" altLang="en-US" sz="1100" b="0" i="0">
                          <a:effectLst/>
                        </a:rPr>
                        <a:t>箇所）</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a:txBody>
                    <a:bodyPr/>
                    <a:lstStyle/>
                    <a:p>
                      <a:r>
                        <a:rPr lang="ja-JP" altLang="en-US" sz="1100" b="0" i="0" dirty="0">
                          <a:effectLst/>
                        </a:rPr>
                        <a:t>　市内の局地災害時に、市の要請に基づき仮救護所を設置し、医師が救護活動を行う避難所。その準救護連絡所の近隣で局地的な被害が発生している場合のみの開設。</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7" name="テキスト ボックス 6"/>
          <p:cNvSpPr txBox="1"/>
          <p:nvPr/>
        </p:nvSpPr>
        <p:spPr>
          <a:xfrm>
            <a:off x="10786646" y="2331449"/>
            <a:ext cx="677108" cy="2964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wrap="none" rtlCol="0">
            <a:spAutoFit/>
          </a:bodyPr>
          <a:lstStyle/>
          <a:p>
            <a:r>
              <a:rPr kumimoji="1" lang="ja-JP" altLang="en-US" sz="3200" dirty="0"/>
              <a:t>南大谷小学校は</a:t>
            </a:r>
          </a:p>
        </p:txBody>
      </p:sp>
      <p:sp>
        <p:nvSpPr>
          <p:cNvPr id="8" name="右矢印 7"/>
          <p:cNvSpPr/>
          <p:nvPr/>
        </p:nvSpPr>
        <p:spPr>
          <a:xfrm rot="10800000">
            <a:off x="9804412" y="4936323"/>
            <a:ext cx="936104"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3143672" y="4964670"/>
            <a:ext cx="6523710" cy="84772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271464" y="2407379"/>
            <a:ext cx="677108" cy="2554545"/>
          </a:xfrm>
          <a:prstGeom prst="rect">
            <a:avLst/>
          </a:prstGeom>
        </p:spPr>
        <p:style>
          <a:lnRef idx="3">
            <a:schemeClr val="lt1"/>
          </a:lnRef>
          <a:fillRef idx="1">
            <a:schemeClr val="accent3"/>
          </a:fillRef>
          <a:effectRef idx="1">
            <a:schemeClr val="accent3"/>
          </a:effectRef>
          <a:fontRef idx="minor">
            <a:schemeClr val="lt1"/>
          </a:fontRef>
        </p:style>
        <p:txBody>
          <a:bodyPr vert="eaVert" wrap="none" rtlCol="0">
            <a:spAutoFit/>
          </a:bodyPr>
          <a:lstStyle/>
          <a:p>
            <a:r>
              <a:rPr kumimoji="1" lang="ja-JP" altLang="en-US" sz="3200" dirty="0"/>
              <a:t>第六小学校は</a:t>
            </a:r>
          </a:p>
        </p:txBody>
      </p:sp>
      <p:sp>
        <p:nvSpPr>
          <p:cNvPr id="11" name="右矢印 10"/>
          <p:cNvSpPr/>
          <p:nvPr/>
        </p:nvSpPr>
        <p:spPr>
          <a:xfrm>
            <a:off x="1520351" y="5812397"/>
            <a:ext cx="936104" cy="72008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3143672" y="5812397"/>
            <a:ext cx="6523710" cy="847727"/>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0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1+#ppt_w/2"/>
                                          </p:val>
                                        </p:tav>
                                        <p:tav tm="100000">
                                          <p:val>
                                            <p:strVal val="#ppt_x"/>
                                          </p:val>
                                        </p:tav>
                                      </p:tavLst>
                                    </p:anim>
                                    <p:anim calcmode="lin" valueType="num">
                                      <p:cBhvr additive="base">
                                        <p:cTn id="54" dur="500" fill="hold"/>
                                        <p:tgtEl>
                                          <p:spTgt spid="11"/>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1+#ppt_w/2"/>
                                          </p:val>
                                        </p:tav>
                                        <p:tav tm="100000">
                                          <p:val>
                                            <p:strVal val="#ppt_x"/>
                                          </p:val>
                                        </p:tav>
                                      </p:tavLst>
                                    </p:anim>
                                    <p:anim calcmode="lin" valueType="num">
                                      <p:cBhvr additive="base">
                                        <p:cTn id="5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避難場所の種類・・・</a:t>
            </a:r>
            <a:endParaRPr kumimoji="1" lang="ja-JP" dirty="0"/>
          </a:p>
        </p:txBody>
      </p:sp>
      <p:graphicFrame>
        <p:nvGraphicFramePr>
          <p:cNvPr id="4" name="表 3"/>
          <p:cNvGraphicFramePr>
            <a:graphicFrameLocks noGrp="1"/>
          </p:cNvGraphicFramePr>
          <p:nvPr/>
        </p:nvGraphicFramePr>
        <p:xfrm>
          <a:off x="839416" y="1988840"/>
          <a:ext cx="7027767" cy="4575775"/>
        </p:xfrm>
        <a:graphic>
          <a:graphicData uri="http://schemas.openxmlformats.org/drawingml/2006/table">
            <a:tbl>
              <a:tblPr/>
              <a:tblGrid>
                <a:gridCol w="429647">
                  <a:extLst>
                    <a:ext uri="{9D8B030D-6E8A-4147-A177-3AD203B41FA5}">
                      <a16:colId xmlns:a16="http://schemas.microsoft.com/office/drawing/2014/main" val="20000"/>
                    </a:ext>
                  </a:extLst>
                </a:gridCol>
                <a:gridCol w="280385">
                  <a:extLst>
                    <a:ext uri="{9D8B030D-6E8A-4147-A177-3AD203B41FA5}">
                      <a16:colId xmlns:a16="http://schemas.microsoft.com/office/drawing/2014/main" val="20001"/>
                    </a:ext>
                  </a:extLst>
                </a:gridCol>
                <a:gridCol w="2213279">
                  <a:extLst>
                    <a:ext uri="{9D8B030D-6E8A-4147-A177-3AD203B41FA5}">
                      <a16:colId xmlns:a16="http://schemas.microsoft.com/office/drawing/2014/main" val="20002"/>
                    </a:ext>
                  </a:extLst>
                </a:gridCol>
                <a:gridCol w="4104456">
                  <a:extLst>
                    <a:ext uri="{9D8B030D-6E8A-4147-A177-3AD203B41FA5}">
                      <a16:colId xmlns:a16="http://schemas.microsoft.com/office/drawing/2014/main" val="20003"/>
                    </a:ext>
                  </a:extLst>
                </a:gridCol>
              </a:tblGrid>
              <a:tr h="221003">
                <a:tc gridSpan="4">
                  <a:txBody>
                    <a:bodyPr/>
                    <a:lstStyle/>
                    <a:p>
                      <a:r>
                        <a:rPr lang="ja-JP" altLang="en-US" sz="1100" dirty="0"/>
                        <a:t>避難広場（避難場所）の区分（震災時）</a:t>
                      </a:r>
                    </a:p>
                  </a:txBody>
                  <a:tcPr marL="55251" marR="55251" marT="27625" marB="27625" anchor="ctr">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200284">
                <a:tc gridSpan="3">
                  <a:txBody>
                    <a:bodyPr/>
                    <a:lstStyle/>
                    <a:p>
                      <a:pPr algn="ctr"/>
                      <a:r>
                        <a:rPr lang="ja-JP" altLang="en-US" sz="1100" b="0" i="0">
                          <a:effectLst/>
                        </a:rPr>
                        <a:t>区分</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B w="9525" cap="flat" cmpd="sng" algn="ctr">
                      <a:solidFill>
                        <a:srgbClr val="CDCDCD"/>
                      </a:solidFill>
                      <a:prstDash val="solid"/>
                      <a:round/>
                      <a:headEnd type="none" w="med" len="med"/>
                      <a:tailEnd type="none" w="med" len="med"/>
                    </a:lnB>
                    <a:solidFill>
                      <a:srgbClr val="F1F1F1"/>
                    </a:solidFill>
                  </a:tcPr>
                </a:tc>
                <a:tc hMerge="1">
                  <a:txBody>
                    <a:bodyPr/>
                    <a:lstStyle/>
                    <a:p>
                      <a:endParaRPr kumimoji="1" lang="ja-JP" altLang="en-US"/>
                    </a:p>
                  </a:txBody>
                  <a:tcPr/>
                </a:tc>
                <a:tc hMerge="1">
                  <a:txBody>
                    <a:bodyPr/>
                    <a:lstStyle/>
                    <a:p>
                      <a:endParaRPr kumimoji="1" lang="ja-JP" altLang="en-US"/>
                    </a:p>
                  </a:txBody>
                  <a:tcPr/>
                </a:tc>
                <a:tc>
                  <a:txBody>
                    <a:bodyPr/>
                    <a:lstStyle/>
                    <a:p>
                      <a:pPr algn="ctr"/>
                      <a:r>
                        <a:rPr lang="ja-JP" altLang="en-US" sz="1100" b="0" i="0" dirty="0">
                          <a:effectLst/>
                        </a:rPr>
                        <a:t>内容</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1F1F1"/>
                    </a:solidFill>
                  </a:tcPr>
                </a:tc>
                <a:extLst>
                  <a:ext uri="{0D108BD9-81ED-4DB2-BD59-A6C34878D82A}">
                    <a16:rowId xmlns:a16="http://schemas.microsoft.com/office/drawing/2014/main" val="10001"/>
                  </a:ext>
                </a:extLst>
              </a:tr>
              <a:tr h="1029045">
                <a:tc gridSpan="3">
                  <a:txBody>
                    <a:bodyPr/>
                    <a:lstStyle/>
                    <a:p>
                      <a:pPr algn="ctr"/>
                      <a:r>
                        <a:rPr lang="zh-TW" altLang="en-US" sz="1100" b="0" i="0" dirty="0">
                          <a:effectLst/>
                        </a:rPr>
                        <a:t>避難広場（</a:t>
                      </a:r>
                      <a:r>
                        <a:rPr lang="en-US" altLang="zh-TW" sz="1100" b="0" i="0" dirty="0">
                          <a:effectLst/>
                        </a:rPr>
                        <a:t>105</a:t>
                      </a:r>
                      <a:r>
                        <a:rPr lang="zh-TW" altLang="en-US" sz="1100" b="0" i="0" dirty="0">
                          <a:effectLst/>
                        </a:rPr>
                        <a:t>箇所）</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endParaRPr kumimoji="1" lang="ja-JP" altLang="en-US"/>
                    </a:p>
                  </a:txBody>
                  <a:tcPr/>
                </a:tc>
                <a:tc>
                  <a:txBody>
                    <a:bodyPr/>
                    <a:lstStyle/>
                    <a:p>
                      <a:r>
                        <a:rPr lang="ja-JP" altLang="en-US" sz="1100" b="0" i="0">
                          <a:effectLst/>
                        </a:rPr>
                        <a:t>　大きな地震が発生した場合等に、一時的な避難や自主防災組織（町内会・自治会等）が互いの確認を行なうために集合する場所。</a:t>
                      </a:r>
                      <a:br>
                        <a:rPr lang="ja-JP" altLang="en-US" sz="1100" b="0" i="0">
                          <a:effectLst/>
                        </a:rPr>
                      </a:br>
                      <a:r>
                        <a:rPr lang="ja-JP" altLang="en-US" sz="1100" b="0" i="0">
                          <a:effectLst/>
                        </a:rPr>
                        <a:t>　大きな公園や学校の校庭等の屋外オープンスペース。</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63293">
                <a:tc rowSpan="4">
                  <a:txBody>
                    <a:bodyPr/>
                    <a:lstStyle/>
                    <a:p>
                      <a:pPr algn="ctr"/>
                      <a:r>
                        <a:rPr lang="ja-JP" altLang="en-US" sz="1100" b="0" i="0">
                          <a:effectLst/>
                        </a:rPr>
                        <a:t> </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gridSpan="2">
                  <a:txBody>
                    <a:bodyPr/>
                    <a:lstStyle/>
                    <a:p>
                      <a:pPr algn="ctr"/>
                      <a:r>
                        <a:rPr lang="ja-JP" altLang="en-US" sz="1100" b="0" i="0">
                          <a:effectLst/>
                        </a:rPr>
                        <a:t>避難施設</a:t>
                      </a:r>
                      <a:br>
                        <a:rPr lang="ja-JP" altLang="en-US" sz="1100" b="0" i="0">
                          <a:effectLst/>
                        </a:rPr>
                      </a:br>
                      <a:r>
                        <a:rPr lang="ja-JP" altLang="en-US" sz="1100" b="0" i="0">
                          <a:effectLst/>
                        </a:rPr>
                        <a:t>（避難広場のうち</a:t>
                      </a:r>
                      <a:r>
                        <a:rPr lang="en-US" altLang="ja-JP" sz="1100" b="0" i="0">
                          <a:effectLst/>
                        </a:rPr>
                        <a:t>71</a:t>
                      </a:r>
                      <a:r>
                        <a:rPr lang="ja-JP" altLang="en-US" sz="1100" b="0" i="0">
                          <a:effectLst/>
                        </a:rPr>
                        <a:t>箇所）</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r>
                        <a:rPr lang="ja-JP" altLang="en-US" sz="1100" b="0" i="0">
                          <a:effectLst/>
                        </a:rPr>
                        <a:t>　地震による自宅倒壊等、住居を失った被災者の仮宿泊施設となる場所。</a:t>
                      </a:r>
                      <a:br>
                        <a:rPr lang="ja-JP" altLang="en-US" sz="1100" b="0" i="0">
                          <a:effectLst/>
                        </a:rPr>
                      </a:br>
                      <a:r>
                        <a:rPr lang="ja-JP" altLang="en-US" sz="1100" b="0" i="0">
                          <a:effectLst/>
                        </a:rPr>
                        <a:t>　学校の体育館等の屋内施設。学校にはオープンスペースとしてグラウンドがあるため、避難施設は避難広場も兼ねる。</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63293">
                <a:tc vMerge="1">
                  <a:txBody>
                    <a:bodyPr/>
                    <a:lstStyle/>
                    <a:p>
                      <a:endParaRPr kumimoji="1" lang="ja-JP" altLang="en-US"/>
                    </a:p>
                  </a:txBody>
                  <a:tcPr/>
                </a:tc>
                <a:tc>
                  <a:txBody>
                    <a:bodyPr/>
                    <a:lstStyle/>
                    <a:p>
                      <a:pPr algn="ctr"/>
                      <a:r>
                        <a:rPr lang="ja-JP" altLang="en-US" sz="1100" b="0" i="0">
                          <a:effectLst/>
                        </a:rPr>
                        <a:t> </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a:txBody>
                    <a:bodyPr/>
                    <a:lstStyle/>
                    <a:p>
                      <a:pPr algn="ctr"/>
                      <a:r>
                        <a:rPr lang="ja-JP" altLang="en-US" sz="1100" b="0" i="0">
                          <a:effectLst/>
                        </a:rPr>
                        <a:t>震災時医療拠点</a:t>
                      </a:r>
                      <a:br>
                        <a:rPr lang="ja-JP" altLang="en-US" sz="1100" b="0" i="0">
                          <a:effectLst/>
                        </a:rPr>
                      </a:br>
                      <a:r>
                        <a:rPr lang="ja-JP" altLang="en-US" sz="1100" b="0" i="0">
                          <a:effectLst/>
                        </a:rPr>
                        <a:t>（避難施設のうち</a:t>
                      </a:r>
                      <a:r>
                        <a:rPr lang="en-US" altLang="ja-JP" sz="1100" b="0" i="0">
                          <a:effectLst/>
                        </a:rPr>
                        <a:t>3</a:t>
                      </a:r>
                      <a:r>
                        <a:rPr lang="ja-JP" altLang="en-US" sz="1100" b="0" i="0">
                          <a:effectLst/>
                        </a:rPr>
                        <a:t>箇所）</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a:txBody>
                    <a:bodyPr/>
                    <a:lstStyle/>
                    <a:p>
                      <a:r>
                        <a:rPr lang="ja-JP" altLang="en-US" sz="1100" b="0" i="0">
                          <a:effectLst/>
                        </a:rPr>
                        <a:t>災害拠点連携病院が離れている地域において、大きな地震が発生した場合等に、発災直後から仮救護所等を設置し、負傷者のトリアージや応急救護活動を担う拠点。</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31789">
                <a:tc vMerge="1">
                  <a:txBody>
                    <a:bodyPr/>
                    <a:lstStyle/>
                    <a:p>
                      <a:endParaRPr kumimoji="1" lang="ja-JP" altLang="en-US"/>
                    </a:p>
                  </a:txBody>
                  <a:tcPr/>
                </a:tc>
                <a:tc rowSpan="2">
                  <a:txBody>
                    <a:bodyPr/>
                    <a:lstStyle/>
                    <a:p>
                      <a:pPr algn="ctr"/>
                      <a:r>
                        <a:rPr lang="ja-JP" altLang="en-US" sz="1100" b="0" i="0">
                          <a:effectLst/>
                        </a:rPr>
                        <a:t> </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a:txBody>
                    <a:bodyPr/>
                    <a:lstStyle/>
                    <a:p>
                      <a:pPr algn="ctr"/>
                      <a:r>
                        <a:rPr lang="ja-JP" altLang="en-US" sz="1100" b="0" i="0">
                          <a:effectLst/>
                        </a:rPr>
                        <a:t>救護連絡所</a:t>
                      </a:r>
                      <a:br>
                        <a:rPr lang="ja-JP" altLang="en-US" sz="1100" b="0" i="0">
                          <a:effectLst/>
                        </a:rPr>
                      </a:br>
                      <a:r>
                        <a:rPr lang="ja-JP" altLang="en-US" sz="1100" b="0" i="0">
                          <a:effectLst/>
                        </a:rPr>
                        <a:t>（避難施設のうち</a:t>
                      </a:r>
                      <a:r>
                        <a:rPr lang="en-US" altLang="ja-JP" sz="1100" b="0" i="0">
                          <a:effectLst/>
                        </a:rPr>
                        <a:t>5</a:t>
                      </a:r>
                      <a:r>
                        <a:rPr lang="ja-JP" altLang="en-US" sz="1100" b="0" i="0">
                          <a:effectLst/>
                        </a:rPr>
                        <a:t>箇所）</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a:txBody>
                    <a:bodyPr/>
                    <a:lstStyle/>
                    <a:p>
                      <a:r>
                        <a:rPr lang="ja-JP" altLang="en-US" sz="1100" b="0" i="0">
                          <a:effectLst/>
                        </a:rPr>
                        <a:t>仮救護所を設置し、医師が救護活動を行う避難施設。概ね</a:t>
                      </a:r>
                      <a:r>
                        <a:rPr lang="en-US" altLang="ja-JP" sz="1100" b="0" i="0">
                          <a:effectLst/>
                        </a:rPr>
                        <a:t>3</a:t>
                      </a:r>
                      <a:r>
                        <a:rPr lang="ja-JP" altLang="en-US" sz="1100" b="0" i="0">
                          <a:effectLst/>
                        </a:rPr>
                        <a:t>日以内を目標に立ち上げる。</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63293">
                <a:tc vMerge="1">
                  <a:txBody>
                    <a:bodyPr/>
                    <a:lstStyle/>
                    <a:p>
                      <a:endParaRPr kumimoji="1" lang="ja-JP" altLang="en-US"/>
                    </a:p>
                  </a:txBody>
                  <a:tcPr/>
                </a:tc>
                <a:tc vMerge="1">
                  <a:txBody>
                    <a:bodyPr/>
                    <a:lstStyle/>
                    <a:p>
                      <a:endParaRPr kumimoji="1" lang="ja-JP" altLang="en-US"/>
                    </a:p>
                  </a:txBody>
                  <a:tcPr/>
                </a:tc>
                <a:tc>
                  <a:txBody>
                    <a:bodyPr/>
                    <a:lstStyle/>
                    <a:p>
                      <a:pPr algn="ctr"/>
                      <a:r>
                        <a:rPr lang="ja-JP" altLang="en-US" sz="1100" b="0" i="0">
                          <a:effectLst/>
                        </a:rPr>
                        <a:t>準救護連絡所</a:t>
                      </a:r>
                      <a:br>
                        <a:rPr lang="ja-JP" altLang="en-US" sz="1100" b="0" i="0">
                          <a:effectLst/>
                        </a:rPr>
                      </a:br>
                      <a:r>
                        <a:rPr lang="ja-JP" altLang="en-US" sz="1100" b="0" i="0">
                          <a:effectLst/>
                        </a:rPr>
                        <a:t>（避難施設のうち</a:t>
                      </a:r>
                      <a:r>
                        <a:rPr lang="en-US" altLang="ja-JP" sz="1100" b="0" i="0">
                          <a:effectLst/>
                        </a:rPr>
                        <a:t>13</a:t>
                      </a:r>
                      <a:r>
                        <a:rPr lang="ja-JP" altLang="en-US" sz="1100" b="0" i="0">
                          <a:effectLst/>
                        </a:rPr>
                        <a:t>箇所）</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tc>
                  <a:txBody>
                    <a:bodyPr/>
                    <a:lstStyle/>
                    <a:p>
                      <a:r>
                        <a:rPr lang="ja-JP" altLang="en-US" sz="1100" b="0" i="0" dirty="0">
                          <a:effectLst/>
                        </a:rPr>
                        <a:t>　市内の局地災害時に、市の要請に基づき仮救護所を設置し、医師が救護活動を行う避難所。その準救護連絡所の近隣で局地的な被害が発生している場合のみの開設。</a:t>
                      </a:r>
                    </a:p>
                  </a:txBody>
                  <a:tcPr marL="28776" marR="28776" marT="17266" marB="17266" anchor="ctr">
                    <a:lnL w="9525" cap="flat" cmpd="sng" algn="ctr">
                      <a:solidFill>
                        <a:srgbClr val="CDCDCD"/>
                      </a:solidFill>
                      <a:prstDash val="solid"/>
                      <a:round/>
                      <a:headEnd type="none" w="med" len="med"/>
                      <a:tailEnd type="none" w="med" len="med"/>
                    </a:lnL>
                    <a:lnR w="9525" cap="flat" cmpd="sng" algn="ctr">
                      <a:solidFill>
                        <a:srgbClr val="CDCDCD"/>
                      </a:solidFill>
                      <a:prstDash val="solid"/>
                      <a:round/>
                      <a:headEnd type="none" w="med" len="med"/>
                      <a:tailEnd type="none" w="med" len="med"/>
                    </a:lnR>
                    <a:lnT w="9525" cap="flat" cmpd="sng" algn="ctr">
                      <a:solidFill>
                        <a:srgbClr val="CDCDCD"/>
                      </a:solidFill>
                      <a:prstDash val="solid"/>
                      <a:round/>
                      <a:headEnd type="none" w="med" len="med"/>
                      <a:tailEnd type="none" w="med" len="med"/>
                    </a:lnT>
                    <a:lnB w="9525" cap="flat" cmpd="sng" algn="ctr">
                      <a:solidFill>
                        <a:srgbClr val="CDCDCD"/>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7" name="テキスト ボックス 6"/>
          <p:cNvSpPr txBox="1"/>
          <p:nvPr/>
        </p:nvSpPr>
        <p:spPr>
          <a:xfrm>
            <a:off x="9552384" y="2420888"/>
            <a:ext cx="677108" cy="3375283"/>
          </a:xfrm>
          <a:prstGeom prst="rect">
            <a:avLst/>
          </a:prstGeom>
          <a:noFill/>
        </p:spPr>
        <p:txBody>
          <a:bodyPr vert="eaVert" wrap="none" rtlCol="0">
            <a:spAutoFit/>
          </a:bodyPr>
          <a:lstStyle/>
          <a:p>
            <a:r>
              <a:rPr kumimoji="1" lang="ja-JP" altLang="en-US" sz="3200" dirty="0"/>
              <a:t>町田第二小学校は</a:t>
            </a:r>
          </a:p>
        </p:txBody>
      </p:sp>
      <p:sp>
        <p:nvSpPr>
          <p:cNvPr id="8" name="右矢印 7"/>
          <p:cNvSpPr/>
          <p:nvPr/>
        </p:nvSpPr>
        <p:spPr>
          <a:xfrm rot="10800000">
            <a:off x="8241731" y="4935336"/>
            <a:ext cx="936104"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1343473" y="4964670"/>
            <a:ext cx="6523710" cy="84772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7634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j-ea"/>
                <a:ea typeface="+mj-ea"/>
              </a:rPr>
              <a:t>地理的特性：東京都町田市</a:t>
            </a:r>
          </a:p>
        </p:txBody>
      </p:sp>
      <p:pic>
        <p:nvPicPr>
          <p:cNvPr id="5122" name="Picture 2" descr="「東京都町田市」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576" y="1844824"/>
            <a:ext cx="6768752" cy="4587711"/>
          </a:xfrm>
          <a:prstGeom prst="rect">
            <a:avLst/>
          </a:prstGeom>
          <a:noFill/>
          <a:extLst>
            <a:ext uri="{909E8E84-426E-40DD-AFC4-6F175D3DCCD1}">
              <a14:hiddenFill xmlns:a14="http://schemas.microsoft.com/office/drawing/2010/main">
                <a:solidFill>
                  <a:srgbClr val="FFFFFF"/>
                </a:solidFill>
              </a14:hiddenFill>
            </a:ext>
          </a:extLst>
        </p:spPr>
      </p:pic>
      <p:sp>
        <p:nvSpPr>
          <p:cNvPr id="4" name="下矢印 3"/>
          <p:cNvSpPr/>
          <p:nvPr/>
        </p:nvSpPr>
        <p:spPr>
          <a:xfrm>
            <a:off x="4907868" y="3861048"/>
            <a:ext cx="1512168" cy="792088"/>
          </a:xfrm>
          <a:prstGeom prst="downArrow">
            <a:avLst/>
          </a:prstGeom>
          <a:solidFill>
            <a:srgbClr val="92D050"/>
          </a:solidFill>
          <a:ln w="57150">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75840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j-ea"/>
                <a:ea typeface="+mj-ea"/>
              </a:rPr>
              <a:t>避難するところは・・・</a:t>
            </a:r>
            <a:endParaRPr kumimoji="1" lang="ja-JP" dirty="0">
              <a:latin typeface="+mj-ea"/>
              <a:ea typeface="+mj-ea"/>
            </a:endParaRPr>
          </a:p>
        </p:txBody>
      </p:sp>
      <p:pic>
        <p:nvPicPr>
          <p:cNvPr id="5" name="図 4"/>
          <p:cNvPicPr>
            <a:picLocks noChangeAspect="1"/>
          </p:cNvPicPr>
          <p:nvPr/>
        </p:nvPicPr>
        <p:blipFill rotWithShape="1">
          <a:blip r:embed="rId3"/>
          <a:srcRect l="2113" t="8159" r="3521" b="10248"/>
          <a:stretch/>
        </p:blipFill>
        <p:spPr>
          <a:xfrm>
            <a:off x="733268" y="1052736"/>
            <a:ext cx="10751823" cy="5616624"/>
          </a:xfrm>
          <a:prstGeom prst="rect">
            <a:avLst/>
          </a:prstGeom>
          <a:ln>
            <a:noFill/>
          </a:ln>
          <a:effectLst>
            <a:outerShdw blurRad="292100" dist="139700" dir="2700000" algn="tl" rotWithShape="0">
              <a:srgbClr val="333333">
                <a:alpha val="65000"/>
              </a:srgbClr>
            </a:outerShdw>
          </a:effectLst>
        </p:spPr>
      </p:pic>
      <p:pic>
        <p:nvPicPr>
          <p:cNvPr id="6146" name="Picture 2" descr="http://www.townnews.co.jp/0304/images/2011315112533_7987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7415" y="4221088"/>
            <a:ext cx="3810000" cy="2495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下矢印 2"/>
          <p:cNvSpPr/>
          <p:nvPr/>
        </p:nvSpPr>
        <p:spPr>
          <a:xfrm rot="7305253">
            <a:off x="5718938" y="4063589"/>
            <a:ext cx="432048" cy="1136439"/>
          </a:xfrm>
          <a:prstGeom prst="downArrow">
            <a:avLst>
              <a:gd name="adj1" fmla="val 50000"/>
              <a:gd name="adj2" fmla="val 957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下矢印 7"/>
          <p:cNvSpPr/>
          <p:nvPr/>
        </p:nvSpPr>
        <p:spPr>
          <a:xfrm rot="10535204">
            <a:off x="6269196" y="4183173"/>
            <a:ext cx="432048" cy="775084"/>
          </a:xfrm>
          <a:prstGeom prst="downArrow">
            <a:avLst>
              <a:gd name="adj1" fmla="val 50000"/>
              <a:gd name="adj2" fmla="val 9576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7" name="下矢印 6"/>
          <p:cNvSpPr/>
          <p:nvPr/>
        </p:nvSpPr>
        <p:spPr>
          <a:xfrm rot="14592719">
            <a:off x="6774388" y="4363643"/>
            <a:ext cx="432048" cy="775084"/>
          </a:xfrm>
          <a:prstGeom prst="downArrow">
            <a:avLst>
              <a:gd name="adj1" fmla="val 50000"/>
              <a:gd name="adj2" fmla="val 9576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07357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1000"/>
                                        <p:tgtEl>
                                          <p:spTgt spid="6146"/>
                                        </p:tgtEl>
                                      </p:cBhvr>
                                    </p:animEffect>
                                    <p:anim calcmode="lin" valueType="num">
                                      <p:cBhvr>
                                        <p:cTn id="14" dur="1000" fill="hold"/>
                                        <p:tgtEl>
                                          <p:spTgt spid="6146"/>
                                        </p:tgtEl>
                                        <p:attrNameLst>
                                          <p:attrName>ppt_x</p:attrName>
                                        </p:attrNameLst>
                                      </p:cBhvr>
                                      <p:tavLst>
                                        <p:tav tm="0">
                                          <p:val>
                                            <p:strVal val="#ppt_x"/>
                                          </p:val>
                                        </p:tav>
                                        <p:tav tm="100000">
                                          <p:val>
                                            <p:strVal val="#ppt_x"/>
                                          </p:val>
                                        </p:tav>
                                      </p:tavLst>
                                    </p:anim>
                                    <p:anim calcmode="lin" valueType="num">
                                      <p:cBhvr>
                                        <p:cTn id="15"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避難所は安全？</a:t>
            </a:r>
          </a:p>
        </p:txBody>
      </p:sp>
      <p:pic>
        <p:nvPicPr>
          <p:cNvPr id="4" name="Picture 4" descr="「避難所」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2006592"/>
            <a:ext cx="6386404" cy="38881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避難所 混雑」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260" y="980728"/>
            <a:ext cx="4077896" cy="549581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135560" y="2420888"/>
            <a:ext cx="8640960" cy="3323987"/>
          </a:xfrm>
          <a:prstGeom prst="rect">
            <a:avLst/>
          </a:prstGeom>
          <a:solidFill>
            <a:schemeClr val="bg1"/>
          </a:solidFill>
        </p:spPr>
        <p:txBody>
          <a:bodyPr wrap="square" rtlCol="0">
            <a:spAutoFit/>
          </a:bodyPr>
          <a:lstStyle/>
          <a:p>
            <a:pPr marL="342900" indent="-342900">
              <a:lnSpc>
                <a:spcPct val="150000"/>
              </a:lnSpc>
              <a:buAutoNum type="arabicPeriod"/>
            </a:pPr>
            <a:r>
              <a:rPr lang="ja-JP" altLang="en-US" sz="2800" b="1" dirty="0">
                <a:latin typeface="HG正楷書体-PRO" panose="03000600000000000000" pitchFamily="66" charset="-128"/>
                <a:ea typeface="HG正楷書体-PRO" panose="03000600000000000000" pitchFamily="66" charset="-128"/>
              </a:rPr>
              <a:t>避難所での性暴力</a:t>
            </a:r>
            <a:endParaRPr lang="en-US" altLang="ja-JP" sz="2800" b="1" dirty="0">
              <a:latin typeface="HG正楷書体-PRO" panose="03000600000000000000" pitchFamily="66" charset="-128"/>
              <a:ea typeface="HG正楷書体-PRO" panose="03000600000000000000" pitchFamily="66" charset="-128"/>
            </a:endParaRPr>
          </a:p>
          <a:p>
            <a:pPr marL="342900" indent="-342900">
              <a:lnSpc>
                <a:spcPct val="150000"/>
              </a:lnSpc>
              <a:buFontTx/>
              <a:buAutoNum type="arabicPeriod"/>
            </a:pPr>
            <a:r>
              <a:rPr lang="ja-JP" altLang="en-US" sz="2800" b="1" dirty="0">
                <a:latin typeface="HG正楷書体-PRO" panose="03000600000000000000" pitchFamily="66" charset="-128"/>
                <a:ea typeface="HG正楷書体-PRO" panose="03000600000000000000" pitchFamily="66" charset="-128"/>
              </a:rPr>
              <a:t>被災地で発生する略奪行為</a:t>
            </a:r>
          </a:p>
          <a:p>
            <a:pPr marL="342900" indent="-342900">
              <a:lnSpc>
                <a:spcPct val="150000"/>
              </a:lnSpc>
              <a:buFontTx/>
              <a:buAutoNum type="arabicPeriod"/>
            </a:pPr>
            <a:r>
              <a:rPr lang="ja-JP" altLang="en-US" sz="2800" b="1" dirty="0">
                <a:latin typeface="HG正楷書体-PRO" panose="03000600000000000000" pitchFamily="66" charset="-128"/>
                <a:ea typeface="HG正楷書体-PRO" panose="03000600000000000000" pitchFamily="66" charset="-128"/>
              </a:rPr>
              <a:t>ペットによるトラブル</a:t>
            </a:r>
            <a:endParaRPr lang="en-US" altLang="ja-JP" sz="2800" b="1" dirty="0">
              <a:latin typeface="HG正楷書体-PRO" panose="03000600000000000000" pitchFamily="66" charset="-128"/>
              <a:ea typeface="HG正楷書体-PRO" panose="03000600000000000000" pitchFamily="66" charset="-128"/>
            </a:endParaRPr>
          </a:p>
          <a:p>
            <a:pPr marL="342900" indent="-342900">
              <a:lnSpc>
                <a:spcPct val="150000"/>
              </a:lnSpc>
              <a:buFontTx/>
              <a:buAutoNum type="arabicPeriod"/>
            </a:pPr>
            <a:r>
              <a:rPr lang="ja-JP" altLang="en-US" sz="2800" b="1" dirty="0">
                <a:latin typeface="HG正楷書体-PRO" panose="03000600000000000000" pitchFamily="66" charset="-128"/>
                <a:ea typeface="HG正楷書体-PRO" panose="03000600000000000000" pitchFamily="66" charset="-128"/>
              </a:rPr>
              <a:t>炊き出し支援の団体によるトラブル</a:t>
            </a:r>
          </a:p>
          <a:p>
            <a:pPr marL="342900" indent="-342900">
              <a:lnSpc>
                <a:spcPct val="150000"/>
              </a:lnSpc>
              <a:buFontTx/>
              <a:buAutoNum type="arabicPeriod"/>
            </a:pPr>
            <a:r>
              <a:rPr lang="ja-JP" altLang="en-US" sz="2800" b="1" dirty="0">
                <a:latin typeface="HG正楷書体-PRO" panose="03000600000000000000" pitchFamily="66" charset="-128"/>
                <a:ea typeface="HG正楷書体-PRO" panose="03000600000000000000" pitchFamily="66" charset="-128"/>
              </a:rPr>
              <a:t>被災者の「お話し相手」支援団体によるトラブル</a:t>
            </a:r>
          </a:p>
        </p:txBody>
      </p:sp>
    </p:spTree>
    <p:extLst>
      <p:ext uri="{BB962C8B-B14F-4D97-AF65-F5344CB8AC3E}">
        <p14:creationId xmlns:p14="http://schemas.microsoft.com/office/powerpoint/2010/main" val="175034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避難所は安全？</a:t>
            </a:r>
          </a:p>
        </p:txBody>
      </p:sp>
      <p:pic>
        <p:nvPicPr>
          <p:cNvPr id="3" name="図 2"/>
          <p:cNvPicPr>
            <a:picLocks noChangeAspect="1"/>
          </p:cNvPicPr>
          <p:nvPr/>
        </p:nvPicPr>
        <p:blipFill rotWithShape="1">
          <a:blip r:embed="rId3"/>
          <a:srcRect l="26196" t="10070" r="27524" b="427"/>
          <a:stretch/>
        </p:blipFill>
        <p:spPr>
          <a:xfrm>
            <a:off x="335360" y="1265082"/>
            <a:ext cx="3816425" cy="5400601"/>
          </a:xfrm>
          <a:prstGeom prst="rect">
            <a:avLst/>
          </a:prstGeom>
        </p:spPr>
      </p:pic>
      <p:pic>
        <p:nvPicPr>
          <p:cNvPr id="7" name="図 6"/>
          <p:cNvPicPr>
            <a:picLocks noChangeAspect="1"/>
          </p:cNvPicPr>
          <p:nvPr/>
        </p:nvPicPr>
        <p:blipFill rotWithShape="1">
          <a:blip r:embed="rId4"/>
          <a:srcRect l="14808" t="37452" r="38652" b="1515"/>
          <a:stretch/>
        </p:blipFill>
        <p:spPr>
          <a:xfrm>
            <a:off x="3647728" y="1772816"/>
            <a:ext cx="3888432" cy="3888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図 7"/>
          <p:cNvPicPr>
            <a:picLocks noChangeAspect="1"/>
          </p:cNvPicPr>
          <p:nvPr/>
        </p:nvPicPr>
        <p:blipFill rotWithShape="1">
          <a:blip r:embed="rId5"/>
          <a:srcRect l="14665" t="12599" r="37801" b="3911"/>
          <a:stretch/>
        </p:blipFill>
        <p:spPr>
          <a:xfrm>
            <a:off x="7464153" y="610772"/>
            <a:ext cx="4529883" cy="6067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496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15356" t="13034" r="30701" b="20490"/>
          <a:stretch/>
        </p:blipFill>
        <p:spPr>
          <a:xfrm>
            <a:off x="4583832" y="1124744"/>
            <a:ext cx="7416824" cy="5522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タイトル 1"/>
          <p:cNvSpPr>
            <a:spLocks noGrp="1"/>
          </p:cNvSpPr>
          <p:nvPr>
            <p:ph type="title"/>
          </p:nvPr>
        </p:nvSpPr>
        <p:spPr>
          <a:xfrm>
            <a:off x="1066800" y="99220"/>
            <a:ext cx="10717832" cy="1325563"/>
          </a:xfrm>
        </p:spPr>
        <p:txBody>
          <a:bodyPr/>
          <a:lstStyle/>
          <a:p>
            <a:r>
              <a:rPr kumimoji="1" lang="ja-JP" altLang="en-US" dirty="0">
                <a:latin typeface="+mj-ea"/>
                <a:ea typeface="+mj-ea"/>
              </a:rPr>
              <a:t>避難施設</a:t>
            </a:r>
            <a:r>
              <a:rPr lang="ja-JP" altLang="en-US" dirty="0">
                <a:latin typeface="+mj-ea"/>
                <a:ea typeface="+mj-ea"/>
              </a:rPr>
              <a:t>で困ったこと・・・</a:t>
            </a:r>
            <a:r>
              <a:rPr lang="ja-JP" altLang="en-US" sz="2400" dirty="0">
                <a:latin typeface="+mj-ea"/>
                <a:ea typeface="+mj-ea"/>
              </a:rPr>
              <a:t>阪神大震災　避難所経験７０人</a:t>
            </a:r>
            <a:endParaRPr kumimoji="1" lang="ja-JP" sz="2800" dirty="0">
              <a:latin typeface="+mj-ea"/>
              <a:ea typeface="+mj-ea"/>
            </a:endParaRPr>
          </a:p>
        </p:txBody>
      </p:sp>
      <p:sp>
        <p:nvSpPr>
          <p:cNvPr id="5" name="Rectangle 1"/>
          <p:cNvSpPr>
            <a:spLocks noChangeArrowheads="1"/>
          </p:cNvSpPr>
          <p:nvPr/>
        </p:nvSpPr>
        <p:spPr bwMode="auto">
          <a:xfrm>
            <a:off x="143963" y="1818028"/>
            <a:ext cx="4799909" cy="4524315"/>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ja-JP" altLang="en-US" dirty="0"/>
              <a:t>＝阪神大震災　トイレパニック＝</a:t>
            </a:r>
            <a:endParaRPr kumimoji="0" lang="en-US" altLang="ja-JP" sz="18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endParaRPr>
          </a:p>
          <a:p>
            <a:pPr marL="0" marR="0" lvl="0" indent="13335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rPr>
              <a:t>激震、そして停電、断水。９５年</a:t>
            </a:r>
            <a:r>
              <a:rPr kumimoji="0" lang="en-US" altLang="ja-JP" sz="18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rPr>
              <a:t>1</a:t>
            </a:r>
            <a:r>
              <a:rPr kumimoji="0" lang="ja-JP" altLang="en-US" sz="18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rPr>
              <a:t>月１７日早朝の恐怖に震え青ざめていた被災者に抗しがたい便意との闘いが待ち構えていた。・・・・・・</a:t>
            </a:r>
            <a:endParaRPr kumimoji="0" lang="ja-JP" altLang="en-US" sz="1800" b="0" i="0" u="none" strike="noStrike" cap="none" normalizeH="0" baseline="0" dirty="0">
              <a:ln>
                <a:noFill/>
              </a:ln>
              <a:solidFill>
                <a:schemeClr val="tx1"/>
              </a:solidFill>
              <a:effectLst/>
            </a:endParaRPr>
          </a:p>
          <a:p>
            <a:pPr marL="0" marR="0" lvl="0" indent="133350" algn="l" defTabSz="914400" rtl="0" eaLnBrk="0" fontAlgn="base" latinLnBrk="0" hangingPunct="0">
              <a:lnSpc>
                <a:spcPct val="100000"/>
              </a:lnSpc>
              <a:spcBef>
                <a:spcPct val="0"/>
              </a:spcBef>
              <a:spcAft>
                <a:spcPct val="0"/>
              </a:spcAft>
              <a:buClrTx/>
              <a:buSzTx/>
              <a:buFontTx/>
              <a:buNone/>
              <a:tabLst/>
            </a:pPr>
            <a:r>
              <a:rPr kumimoji="0" lang="ja-JP" altLang="en-US" sz="18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rPr>
              <a:t>地震直後、神戸市内の５５０ヵ所の避難所で就寝した避難者は約２２万人。それがわずかな数のトイレに殺到した。水洗トイレはたちまち機能不全に陥り、糞尿の山と化した。・・・・・・・・</a:t>
            </a:r>
            <a:endParaRPr kumimoji="0" lang="ja-JP" altLang="en-US" sz="1800" b="0" i="0" u="none" strike="noStrike" cap="none" normalizeH="0" baseline="0" dirty="0">
              <a:ln>
                <a:noFill/>
              </a:ln>
              <a:solidFill>
                <a:srgbClr val="333333"/>
              </a:solidFill>
              <a:effectLst/>
              <a:latin typeface="Trebuchet MS" panose="020B0603020202020204" pitchFamily="34" charset="0"/>
            </a:endParaRPr>
          </a:p>
          <a:p>
            <a:pPr marL="0" marR="0" lvl="0" indent="133350" algn="l" defTabSz="914400" rtl="0" eaLnBrk="0" fontAlgn="base" latinLnBrk="0" hangingPunct="0">
              <a:lnSpc>
                <a:spcPct val="100000"/>
              </a:lnSpc>
              <a:spcBef>
                <a:spcPct val="0"/>
              </a:spcBef>
              <a:spcAft>
                <a:spcPct val="0"/>
              </a:spcAft>
              <a:buClrTx/>
              <a:buSzTx/>
              <a:buFontTx/>
              <a:buNone/>
              <a:tabLst/>
            </a:pPr>
            <a:r>
              <a:rPr kumimoji="0" lang="ja-JP" altLang="en-US" sz="18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rPr>
              <a:t>神戸市環境局の調べによると、家で寝起きできたものも、水洗トイレが壊れたり、断水で使えない世帯は</a:t>
            </a:r>
            <a:r>
              <a:rPr kumimoji="0" lang="en-US" altLang="ja-JP" sz="18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rPr>
              <a:t>1</a:t>
            </a:r>
            <a:r>
              <a:rPr kumimoji="0" lang="ja-JP" altLang="en-US" sz="1800" b="0" i="0" u="none" strike="noStrike" cap="none" normalizeH="0" baseline="0" dirty="0">
                <a:ln>
                  <a:noFill/>
                </a:ln>
                <a:solidFill>
                  <a:srgbClr val="333333"/>
                </a:solidFill>
                <a:effectLst/>
                <a:latin typeface="ＭＳ ゴシック" panose="020B0609070205080204" pitchFamily="49" charset="-128"/>
                <a:ea typeface="ＭＳ ゴシック" panose="020B0609070205080204" pitchFamily="49" charset="-128"/>
              </a:rPr>
              <a:t>月末で全世帯の半分、２８万世帯はあったと推定される。７５万人の規模で日々、便意をこらえるのにうめき、排泄の場を求めて脂汗をにじませていた。</a:t>
            </a: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7389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sz="7200" dirty="0">
                <a:latin typeface="HGS創英角ｺﾞｼｯｸUB" panose="020B0900000000000000" pitchFamily="50" charset="-128"/>
                <a:ea typeface="HGS創英角ｺﾞｼｯｸUB" panose="020B0900000000000000" pitchFamily="50" charset="-128"/>
              </a:rPr>
              <a:t>地震</a:t>
            </a:r>
            <a:br>
              <a:rPr kumimoji="1" lang="en-US" altLang="ja-JP" sz="4400" dirty="0">
                <a:latin typeface="HGS創英角ｺﾞｼｯｸUB" panose="020B0900000000000000" pitchFamily="50" charset="-128"/>
                <a:ea typeface="HGS創英角ｺﾞｼｯｸUB" panose="020B0900000000000000" pitchFamily="50" charset="-128"/>
              </a:rPr>
            </a:br>
            <a:r>
              <a:rPr lang="en-US" altLang="ja-JP" sz="3600" dirty="0">
                <a:latin typeface="HGS創英角ｺﾞｼｯｸUB" panose="020B0900000000000000" pitchFamily="50" charset="-128"/>
                <a:ea typeface="HGS創英角ｺﾞｼｯｸUB" panose="020B0900000000000000" pitchFamily="50" charset="-128"/>
              </a:rPr>
              <a:t>earthquake</a:t>
            </a:r>
            <a:endParaRPr kumimoji="1" lang="ja-JP" sz="3600" dirty="0">
              <a:latin typeface="HGS創英角ｺﾞｼｯｸUB" panose="020B0900000000000000" pitchFamily="50" charset="-128"/>
              <a:ea typeface="HGS創英角ｺﾞｼｯｸUB" panose="020B0900000000000000" pitchFamily="50" charset="-128"/>
            </a:endParaRPr>
          </a:p>
        </p:txBody>
      </p:sp>
      <p:sp>
        <p:nvSpPr>
          <p:cNvPr id="3" name="サブタイトル 2"/>
          <p:cNvSpPr>
            <a:spLocks noGrp="1"/>
          </p:cNvSpPr>
          <p:nvPr>
            <p:ph type="subTitle" idx="1"/>
          </p:nvPr>
        </p:nvSpPr>
        <p:spPr/>
        <p:txBody>
          <a:bodyPr/>
          <a:lstStyle/>
          <a:p>
            <a:r>
              <a:rPr kumimoji="1" lang="ja-JP" altLang="en-US" dirty="0"/>
              <a:t>過去からの教訓</a:t>
            </a:r>
            <a:endParaRPr kumimoji="1" lang="ja-JP" dirty="0"/>
          </a:p>
        </p:txBody>
      </p:sp>
    </p:spTree>
    <p:extLst>
      <p:ext uri="{BB962C8B-B14F-4D97-AF65-F5344CB8AC3E}">
        <p14:creationId xmlns:p14="http://schemas.microsoft.com/office/powerpoint/2010/main" val="43514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j-ea"/>
                <a:ea typeface="+mj-ea"/>
              </a:rPr>
              <a:t>一日に必要な水は・・・？</a:t>
            </a:r>
            <a:endParaRPr kumimoji="1" lang="ja-JP" dirty="0">
              <a:latin typeface="+mj-ea"/>
              <a:ea typeface="+mj-ea"/>
            </a:endParaRPr>
          </a:p>
        </p:txBody>
      </p:sp>
      <p:graphicFrame>
        <p:nvGraphicFramePr>
          <p:cNvPr id="3" name="表 2"/>
          <p:cNvGraphicFramePr>
            <a:graphicFrameLocks noGrp="1"/>
          </p:cNvGraphicFramePr>
          <p:nvPr>
            <p:extLst>
              <p:ext uri="{D42A27DB-BD31-4B8C-83A1-F6EECF244321}">
                <p14:modId xmlns:p14="http://schemas.microsoft.com/office/powerpoint/2010/main" val="3856554418"/>
              </p:ext>
            </p:extLst>
          </p:nvPr>
        </p:nvGraphicFramePr>
        <p:xfrm>
          <a:off x="551384" y="2217728"/>
          <a:ext cx="4172124" cy="1706880"/>
        </p:xfrm>
        <a:graphic>
          <a:graphicData uri="http://schemas.openxmlformats.org/drawingml/2006/table">
            <a:tbl>
              <a:tblPr>
                <a:tableStyleId>{8799B23B-EC83-4686-B30A-512413B5E67A}</a:tableStyleId>
              </a:tblPr>
              <a:tblGrid>
                <a:gridCol w="1460243">
                  <a:extLst>
                    <a:ext uri="{9D8B030D-6E8A-4147-A177-3AD203B41FA5}">
                      <a16:colId xmlns:a16="http://schemas.microsoft.com/office/drawing/2014/main" val="20000"/>
                    </a:ext>
                  </a:extLst>
                </a:gridCol>
                <a:gridCol w="2711881">
                  <a:extLst>
                    <a:ext uri="{9D8B030D-6E8A-4147-A177-3AD203B41FA5}">
                      <a16:colId xmlns:a16="http://schemas.microsoft.com/office/drawing/2014/main" val="20001"/>
                    </a:ext>
                  </a:extLst>
                </a:gridCol>
              </a:tblGrid>
              <a:tr h="399685">
                <a:tc>
                  <a:txBody>
                    <a:bodyPr/>
                    <a:lstStyle/>
                    <a:p>
                      <a:pPr algn="l"/>
                      <a:r>
                        <a:rPr lang="ja-JP" altLang="en-US" dirty="0">
                          <a:effectLst/>
                        </a:rPr>
                        <a:t>乳児</a:t>
                      </a:r>
                    </a:p>
                  </a:txBody>
                  <a:tcPr marL="142875" marR="142875" marT="76200" marB="76200" anchor="ctr"/>
                </a:tc>
                <a:tc>
                  <a:txBody>
                    <a:bodyPr/>
                    <a:lstStyle/>
                    <a:p>
                      <a:pPr algn="l"/>
                      <a:r>
                        <a:rPr lang="en-US">
                          <a:effectLst/>
                        </a:rPr>
                        <a:t>120〜150 mL</a:t>
                      </a:r>
                    </a:p>
                  </a:txBody>
                  <a:tcPr marL="142875" marR="142875" marT="76200" marB="76200" anchor="ctr"/>
                </a:tc>
                <a:extLst>
                  <a:ext uri="{0D108BD9-81ED-4DB2-BD59-A6C34878D82A}">
                    <a16:rowId xmlns:a16="http://schemas.microsoft.com/office/drawing/2014/main" val="10000"/>
                  </a:ext>
                </a:extLst>
              </a:tr>
              <a:tr h="399685">
                <a:tc>
                  <a:txBody>
                    <a:bodyPr/>
                    <a:lstStyle/>
                    <a:p>
                      <a:pPr algn="l"/>
                      <a:r>
                        <a:rPr lang="ja-JP" altLang="en-US">
                          <a:effectLst/>
                        </a:rPr>
                        <a:t>幼児</a:t>
                      </a:r>
                    </a:p>
                  </a:txBody>
                  <a:tcPr marL="142875" marR="142875" marT="76200" marB="76200" anchor="ctr"/>
                </a:tc>
                <a:tc>
                  <a:txBody>
                    <a:bodyPr/>
                    <a:lstStyle/>
                    <a:p>
                      <a:pPr algn="l"/>
                      <a:r>
                        <a:rPr lang="en-US" dirty="0">
                          <a:effectLst/>
                        </a:rPr>
                        <a:t>90〜100 mL</a:t>
                      </a:r>
                    </a:p>
                  </a:txBody>
                  <a:tcPr marL="142875" marR="142875" marT="76200" marB="76200" anchor="ctr"/>
                </a:tc>
                <a:extLst>
                  <a:ext uri="{0D108BD9-81ED-4DB2-BD59-A6C34878D82A}">
                    <a16:rowId xmlns:a16="http://schemas.microsoft.com/office/drawing/2014/main" val="10001"/>
                  </a:ext>
                </a:extLst>
              </a:tr>
              <a:tr h="399685">
                <a:tc>
                  <a:txBody>
                    <a:bodyPr/>
                    <a:lstStyle/>
                    <a:p>
                      <a:pPr algn="l"/>
                      <a:r>
                        <a:rPr lang="ja-JP" altLang="en-US">
                          <a:effectLst/>
                        </a:rPr>
                        <a:t>学童</a:t>
                      </a:r>
                    </a:p>
                  </a:txBody>
                  <a:tcPr marL="142875" marR="142875" marT="76200" marB="76200" anchor="ctr"/>
                </a:tc>
                <a:tc>
                  <a:txBody>
                    <a:bodyPr/>
                    <a:lstStyle/>
                    <a:p>
                      <a:pPr algn="l"/>
                      <a:r>
                        <a:rPr lang="en-US" dirty="0">
                          <a:effectLst/>
                        </a:rPr>
                        <a:t>60〜80 mL</a:t>
                      </a:r>
                    </a:p>
                  </a:txBody>
                  <a:tcPr marL="142875" marR="142875" marT="76200" marB="76200" anchor="ctr"/>
                </a:tc>
                <a:extLst>
                  <a:ext uri="{0D108BD9-81ED-4DB2-BD59-A6C34878D82A}">
                    <a16:rowId xmlns:a16="http://schemas.microsoft.com/office/drawing/2014/main" val="10002"/>
                  </a:ext>
                </a:extLst>
              </a:tr>
              <a:tr h="399685">
                <a:tc>
                  <a:txBody>
                    <a:bodyPr/>
                    <a:lstStyle/>
                    <a:p>
                      <a:pPr algn="l"/>
                      <a:r>
                        <a:rPr lang="ja-JP" altLang="en-US">
                          <a:effectLst/>
                        </a:rPr>
                        <a:t>成人</a:t>
                      </a:r>
                    </a:p>
                  </a:txBody>
                  <a:tcPr marL="142875" marR="142875" marT="76200" marB="76200" anchor="ctr"/>
                </a:tc>
                <a:tc>
                  <a:txBody>
                    <a:bodyPr/>
                    <a:lstStyle/>
                    <a:p>
                      <a:pPr algn="l"/>
                      <a:r>
                        <a:rPr lang="en-US" dirty="0">
                          <a:effectLst/>
                        </a:rPr>
                        <a:t>40〜50 mL</a:t>
                      </a:r>
                    </a:p>
                  </a:txBody>
                  <a:tcPr marL="142875" marR="142875" marT="76200" marB="76200" anchor="ctr"/>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767408" y="1886055"/>
            <a:ext cx="417212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2F2F2F"/>
                </a:solidFill>
                <a:effectLst/>
                <a:latin typeface="HG正楷書体-PRO" panose="03000600000000000000" pitchFamily="66" charset="-128"/>
                <a:ea typeface="HG正楷書体-PRO" panose="03000600000000000000" pitchFamily="66" charset="-128"/>
              </a:rPr>
              <a:t>【1日に必要な水分量／体重1kg当たり】</a:t>
            </a:r>
            <a:endParaRPr kumimoji="0" lang="ja-JP" altLang="ja-JP" sz="3200" b="0"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p:txBody>
      </p:sp>
      <p:sp>
        <p:nvSpPr>
          <p:cNvPr id="6" name="右矢印 5"/>
          <p:cNvSpPr/>
          <p:nvPr/>
        </p:nvSpPr>
        <p:spPr>
          <a:xfrm>
            <a:off x="5231904" y="2117234"/>
            <a:ext cx="720080" cy="1584176"/>
          </a:xfrm>
          <a:prstGeom prst="rightArrow">
            <a:avLst>
              <a:gd name="adj1" fmla="val 50000"/>
              <a:gd name="adj2" fmla="val 6716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latin typeface="HG正楷書体-PRO" panose="03000600000000000000" pitchFamily="66" charset="-128"/>
              <a:ea typeface="HG正楷書体-PRO" panose="03000600000000000000" pitchFamily="66" charset="-128"/>
            </a:endParaRPr>
          </a:p>
        </p:txBody>
      </p:sp>
      <p:sp>
        <p:nvSpPr>
          <p:cNvPr id="7" name="正方形/長方形 6"/>
          <p:cNvSpPr/>
          <p:nvPr/>
        </p:nvSpPr>
        <p:spPr>
          <a:xfrm>
            <a:off x="6312024" y="2026696"/>
            <a:ext cx="5159896" cy="1754326"/>
          </a:xfrm>
          <a:prstGeom prst="rect">
            <a:avLst/>
          </a:prstGeom>
        </p:spPr>
        <p:txBody>
          <a:bodyPr wrap="square">
            <a:spAutoFit/>
          </a:bodyPr>
          <a:lstStyle/>
          <a:p>
            <a:pPr>
              <a:lnSpc>
                <a:spcPct val="150000"/>
              </a:lnSpc>
            </a:pPr>
            <a:r>
              <a:rPr lang="ja-JP" altLang="en-US" dirty="0">
                <a:solidFill>
                  <a:srgbClr val="2F2F2F"/>
                </a:solidFill>
                <a:latin typeface="HG正楷書体-PRO" panose="03000600000000000000" pitchFamily="66" charset="-128"/>
                <a:ea typeface="HG正楷書体-PRO" panose="03000600000000000000" pitchFamily="66" charset="-128"/>
              </a:rPr>
              <a:t>例えば体重が</a:t>
            </a:r>
            <a:r>
              <a:rPr lang="en-US" altLang="ja-JP" dirty="0">
                <a:solidFill>
                  <a:srgbClr val="2F2F2F"/>
                </a:solidFill>
                <a:latin typeface="HG正楷書体-PRO" panose="03000600000000000000" pitchFamily="66" charset="-128"/>
                <a:ea typeface="HG正楷書体-PRO" panose="03000600000000000000" pitchFamily="66" charset="-128"/>
              </a:rPr>
              <a:t>50kg</a:t>
            </a:r>
            <a:r>
              <a:rPr lang="ja-JP" altLang="en-US" dirty="0">
                <a:solidFill>
                  <a:srgbClr val="2F2F2F"/>
                </a:solidFill>
                <a:latin typeface="HG正楷書体-PRO" panose="03000600000000000000" pitchFamily="66" charset="-128"/>
                <a:ea typeface="HG正楷書体-PRO" panose="03000600000000000000" pitchFamily="66" charset="-128"/>
              </a:rPr>
              <a:t>の成人の場合、１日に体重</a:t>
            </a:r>
            <a:r>
              <a:rPr lang="en-US" altLang="ja-JP" dirty="0">
                <a:solidFill>
                  <a:srgbClr val="2F2F2F"/>
                </a:solidFill>
                <a:latin typeface="HG正楷書体-PRO" panose="03000600000000000000" pitchFamily="66" charset="-128"/>
                <a:ea typeface="HG正楷書体-PRO" panose="03000600000000000000" pitchFamily="66" charset="-128"/>
              </a:rPr>
              <a:t>1kg</a:t>
            </a:r>
            <a:r>
              <a:rPr lang="ja-JP" altLang="en-US" dirty="0">
                <a:solidFill>
                  <a:srgbClr val="2F2F2F"/>
                </a:solidFill>
                <a:latin typeface="HG正楷書体-PRO" panose="03000600000000000000" pitchFamily="66" charset="-128"/>
                <a:ea typeface="HG正楷書体-PRO" panose="03000600000000000000" pitchFamily="66" charset="-128"/>
              </a:rPr>
              <a:t>当たり</a:t>
            </a:r>
            <a:r>
              <a:rPr lang="en-US" altLang="ja-JP" dirty="0">
                <a:solidFill>
                  <a:srgbClr val="2F2F2F"/>
                </a:solidFill>
                <a:latin typeface="HG正楷書体-PRO" panose="03000600000000000000" pitchFamily="66" charset="-128"/>
                <a:ea typeface="HG正楷書体-PRO" panose="03000600000000000000" pitchFamily="66" charset="-128"/>
              </a:rPr>
              <a:t>40</a:t>
            </a:r>
            <a:r>
              <a:rPr lang="ja-JP" altLang="en-US" dirty="0">
                <a:solidFill>
                  <a:srgbClr val="2F2F2F"/>
                </a:solidFill>
                <a:latin typeface="HG正楷書体-PRO" panose="03000600000000000000" pitchFamily="66" charset="-128"/>
                <a:ea typeface="HG正楷書体-PRO" panose="03000600000000000000" pitchFamily="66" charset="-128"/>
              </a:rPr>
              <a:t>～</a:t>
            </a:r>
            <a:r>
              <a:rPr lang="en-US" altLang="ja-JP" dirty="0">
                <a:solidFill>
                  <a:srgbClr val="2F2F2F"/>
                </a:solidFill>
                <a:latin typeface="HG正楷書体-PRO" panose="03000600000000000000" pitchFamily="66" charset="-128"/>
                <a:ea typeface="HG正楷書体-PRO" panose="03000600000000000000" pitchFamily="66" charset="-128"/>
              </a:rPr>
              <a:t>50mL</a:t>
            </a:r>
            <a:r>
              <a:rPr lang="ja-JP" altLang="en-US" dirty="0">
                <a:solidFill>
                  <a:srgbClr val="2F2F2F"/>
                </a:solidFill>
                <a:latin typeface="HG正楷書体-PRO" panose="03000600000000000000" pitchFamily="66" charset="-128"/>
                <a:ea typeface="HG正楷書体-PRO" panose="03000600000000000000" pitchFamily="66" charset="-128"/>
              </a:rPr>
              <a:t>の飲料水摂取が必要となります。ひとまず、</a:t>
            </a:r>
            <a:r>
              <a:rPr lang="en-US" altLang="ja-JP" dirty="0">
                <a:solidFill>
                  <a:srgbClr val="2F2F2F"/>
                </a:solidFill>
                <a:latin typeface="HG正楷書体-PRO" panose="03000600000000000000" pitchFamily="66" charset="-128"/>
                <a:ea typeface="HG正楷書体-PRO" panose="03000600000000000000" pitchFamily="66" charset="-128"/>
              </a:rPr>
              <a:t>50mL</a:t>
            </a:r>
            <a:r>
              <a:rPr lang="ja-JP" altLang="en-US" dirty="0">
                <a:solidFill>
                  <a:srgbClr val="2F2F2F"/>
                </a:solidFill>
                <a:latin typeface="HG正楷書体-PRO" panose="03000600000000000000" pitchFamily="66" charset="-128"/>
                <a:ea typeface="HG正楷書体-PRO" panose="03000600000000000000" pitchFamily="66" charset="-128"/>
              </a:rPr>
              <a:t>で計算すると、</a:t>
            </a:r>
          </a:p>
          <a:p>
            <a:pPr>
              <a:lnSpc>
                <a:spcPct val="150000"/>
              </a:lnSpc>
            </a:pPr>
            <a:r>
              <a:rPr lang="ja-JP" altLang="en-US" b="1" dirty="0">
                <a:solidFill>
                  <a:srgbClr val="2F2F2F"/>
                </a:solidFill>
                <a:latin typeface="HG正楷書体-PRO" panose="03000600000000000000" pitchFamily="66" charset="-128"/>
                <a:ea typeface="HG正楷書体-PRO" panose="03000600000000000000" pitchFamily="66" charset="-128"/>
              </a:rPr>
              <a:t>１日あたり</a:t>
            </a:r>
            <a:r>
              <a:rPr lang="en-US" altLang="ja-JP" b="1" dirty="0">
                <a:solidFill>
                  <a:srgbClr val="2F2F2F"/>
                </a:solidFill>
                <a:latin typeface="HG正楷書体-PRO" panose="03000600000000000000" pitchFamily="66" charset="-128"/>
                <a:ea typeface="HG正楷書体-PRO" panose="03000600000000000000" pitchFamily="66" charset="-128"/>
              </a:rPr>
              <a:t>50mL×50kg</a:t>
            </a:r>
            <a:r>
              <a:rPr lang="ja-JP" altLang="en-US" b="1" dirty="0">
                <a:solidFill>
                  <a:srgbClr val="2F2F2F"/>
                </a:solidFill>
                <a:latin typeface="HG正楷書体-PRO" panose="03000600000000000000" pitchFamily="66" charset="-128"/>
                <a:ea typeface="HG正楷書体-PRO" panose="03000600000000000000" pitchFamily="66" charset="-128"/>
              </a:rPr>
              <a:t>＝</a:t>
            </a:r>
            <a:r>
              <a:rPr lang="en-US" altLang="ja-JP" b="1" dirty="0">
                <a:solidFill>
                  <a:srgbClr val="2F2F2F"/>
                </a:solidFill>
                <a:latin typeface="HG正楷書体-PRO" panose="03000600000000000000" pitchFamily="66" charset="-128"/>
                <a:ea typeface="HG正楷書体-PRO" panose="03000600000000000000" pitchFamily="66" charset="-128"/>
              </a:rPr>
              <a:t>2.5L</a:t>
            </a:r>
            <a:endParaRPr lang="ja-JP" altLang="en-US" b="0" i="0" dirty="0">
              <a:solidFill>
                <a:srgbClr val="2F2F2F"/>
              </a:solidFill>
              <a:effectLst/>
              <a:latin typeface="HG正楷書体-PRO" panose="03000600000000000000" pitchFamily="66" charset="-128"/>
              <a:ea typeface="HG正楷書体-PRO" panose="03000600000000000000" pitchFamily="66" charset="-128"/>
            </a:endParaRPr>
          </a:p>
        </p:txBody>
      </p:sp>
      <p:sp>
        <p:nvSpPr>
          <p:cNvPr id="8" name="下矢印 7"/>
          <p:cNvSpPr/>
          <p:nvPr/>
        </p:nvSpPr>
        <p:spPr>
          <a:xfrm>
            <a:off x="3971764" y="4032693"/>
            <a:ext cx="3384376" cy="792088"/>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ja-JP" altLang="en-US" dirty="0">
                <a:latin typeface="HG正楷書体-PRO" panose="03000600000000000000" pitchFamily="66" charset="-128"/>
                <a:ea typeface="HG正楷書体-PRO" panose="03000600000000000000" pitchFamily="66" charset="-128"/>
              </a:rPr>
              <a:t>家族全員分は</a:t>
            </a:r>
          </a:p>
        </p:txBody>
      </p:sp>
      <p:sp>
        <p:nvSpPr>
          <p:cNvPr id="9" name="正方形/長方形 8"/>
          <p:cNvSpPr/>
          <p:nvPr/>
        </p:nvSpPr>
        <p:spPr>
          <a:xfrm>
            <a:off x="263352" y="4725144"/>
            <a:ext cx="11665296" cy="1338828"/>
          </a:xfrm>
          <a:prstGeom prst="rect">
            <a:avLst/>
          </a:prstGeom>
        </p:spPr>
        <p:txBody>
          <a:bodyPr wrap="square">
            <a:spAutoFit/>
          </a:bodyPr>
          <a:lstStyle/>
          <a:p>
            <a:pPr>
              <a:lnSpc>
                <a:spcPct val="150000"/>
              </a:lnSpc>
            </a:pPr>
            <a:r>
              <a:rPr lang="ja-JP" altLang="en-US" dirty="0">
                <a:solidFill>
                  <a:srgbClr val="2F2F2F"/>
                </a:solidFill>
                <a:latin typeface="HG正楷書体-PRO" panose="03000600000000000000" pitchFamily="66" charset="-128"/>
                <a:ea typeface="HG正楷書体-PRO" panose="03000600000000000000" pitchFamily="66" charset="-128"/>
              </a:rPr>
              <a:t>１人当たり必要な水分量の目安がわかったら、自分の家族全体分で計算してみましょう。</a:t>
            </a:r>
            <a:endParaRPr lang="en-US" altLang="ja-JP" dirty="0">
              <a:solidFill>
                <a:srgbClr val="2F2F2F"/>
              </a:solidFill>
              <a:latin typeface="HG正楷書体-PRO" panose="03000600000000000000" pitchFamily="66" charset="-128"/>
              <a:ea typeface="HG正楷書体-PRO" panose="03000600000000000000" pitchFamily="66" charset="-128"/>
            </a:endParaRPr>
          </a:p>
          <a:p>
            <a:pPr>
              <a:lnSpc>
                <a:spcPct val="150000"/>
              </a:lnSpc>
            </a:pPr>
            <a:r>
              <a:rPr lang="ja-JP" altLang="en-US" dirty="0">
                <a:solidFill>
                  <a:srgbClr val="2F2F2F"/>
                </a:solidFill>
                <a:latin typeface="HG正楷書体-PRO" panose="03000600000000000000" pitchFamily="66" charset="-128"/>
                <a:ea typeface="HG正楷書体-PRO" panose="03000600000000000000" pitchFamily="66" charset="-128"/>
              </a:rPr>
              <a:t>たとえば、大人</a:t>
            </a:r>
            <a:r>
              <a:rPr lang="en-US" altLang="ja-JP" dirty="0">
                <a:solidFill>
                  <a:srgbClr val="2F2F2F"/>
                </a:solidFill>
                <a:latin typeface="HG正楷書体-PRO" panose="03000600000000000000" pitchFamily="66" charset="-128"/>
                <a:ea typeface="HG正楷書体-PRO" panose="03000600000000000000" pitchFamily="66" charset="-128"/>
              </a:rPr>
              <a:t>2</a:t>
            </a:r>
            <a:r>
              <a:rPr lang="ja-JP" altLang="en-US" dirty="0">
                <a:solidFill>
                  <a:srgbClr val="2F2F2F"/>
                </a:solidFill>
                <a:latin typeface="HG正楷書体-PRO" panose="03000600000000000000" pitchFamily="66" charset="-128"/>
                <a:ea typeface="HG正楷書体-PRO" panose="03000600000000000000" pitchFamily="66" charset="-128"/>
              </a:rPr>
              <a:t>人・子供（小学生）</a:t>
            </a:r>
            <a:r>
              <a:rPr lang="en-US" altLang="ja-JP" dirty="0">
                <a:solidFill>
                  <a:srgbClr val="2F2F2F"/>
                </a:solidFill>
                <a:latin typeface="HG正楷書体-PRO" panose="03000600000000000000" pitchFamily="66" charset="-128"/>
                <a:ea typeface="HG正楷書体-PRO" panose="03000600000000000000" pitchFamily="66" charset="-128"/>
              </a:rPr>
              <a:t>2</a:t>
            </a:r>
            <a:r>
              <a:rPr lang="ja-JP" altLang="en-US" dirty="0">
                <a:solidFill>
                  <a:srgbClr val="2F2F2F"/>
                </a:solidFill>
                <a:latin typeface="HG正楷書体-PRO" panose="03000600000000000000" pitchFamily="66" charset="-128"/>
                <a:ea typeface="HG正楷書体-PRO" panose="03000600000000000000" pitchFamily="66" charset="-128"/>
              </a:rPr>
              <a:t>人の、</a:t>
            </a:r>
            <a:r>
              <a:rPr lang="en-US" altLang="ja-JP" dirty="0">
                <a:solidFill>
                  <a:srgbClr val="2F2F2F"/>
                </a:solidFill>
                <a:latin typeface="HG正楷書体-PRO" panose="03000600000000000000" pitchFamily="66" charset="-128"/>
                <a:ea typeface="HG正楷書体-PRO" panose="03000600000000000000" pitchFamily="66" charset="-128"/>
              </a:rPr>
              <a:t>4</a:t>
            </a:r>
            <a:r>
              <a:rPr lang="ja-JP" altLang="en-US" dirty="0">
                <a:solidFill>
                  <a:srgbClr val="2F2F2F"/>
                </a:solidFill>
                <a:latin typeface="HG正楷書体-PRO" panose="03000600000000000000" pitchFamily="66" charset="-128"/>
                <a:ea typeface="HG正楷書体-PRO" panose="03000600000000000000" pitchFamily="66" charset="-128"/>
              </a:rPr>
              <a:t>人家族だったとします。</a:t>
            </a:r>
          </a:p>
          <a:p>
            <a:pPr>
              <a:lnSpc>
                <a:spcPct val="150000"/>
              </a:lnSpc>
            </a:pPr>
            <a:r>
              <a:rPr lang="ja-JP" altLang="en-US" b="1" dirty="0">
                <a:solidFill>
                  <a:srgbClr val="2F2F2F"/>
                </a:solidFill>
                <a:latin typeface="HG正楷書体-PRO" panose="03000600000000000000" pitchFamily="66" charset="-128"/>
                <a:ea typeface="HG正楷書体-PRO" panose="03000600000000000000" pitchFamily="66" charset="-128"/>
              </a:rPr>
              <a:t>父：</a:t>
            </a:r>
            <a:r>
              <a:rPr lang="en-US" altLang="ja-JP" b="1" dirty="0">
                <a:solidFill>
                  <a:srgbClr val="2F2F2F"/>
                </a:solidFill>
                <a:latin typeface="HG正楷書体-PRO" panose="03000600000000000000" pitchFamily="66" charset="-128"/>
                <a:ea typeface="HG正楷書体-PRO" panose="03000600000000000000" pitchFamily="66" charset="-128"/>
              </a:rPr>
              <a:t>70kg×50mL=3.5L</a:t>
            </a:r>
            <a:r>
              <a:rPr lang="ja-JP" altLang="en-US" b="1" dirty="0">
                <a:solidFill>
                  <a:srgbClr val="2F2F2F"/>
                </a:solidFill>
                <a:latin typeface="HG正楷書体-PRO" panose="03000600000000000000" pitchFamily="66" charset="-128"/>
                <a:ea typeface="HG正楷書体-PRO" panose="03000600000000000000" pitchFamily="66" charset="-128"/>
              </a:rPr>
              <a:t>　母：</a:t>
            </a:r>
            <a:r>
              <a:rPr lang="en-US" altLang="ja-JP" b="1" dirty="0">
                <a:solidFill>
                  <a:srgbClr val="2F2F2F"/>
                </a:solidFill>
                <a:latin typeface="HG正楷書体-PRO" panose="03000600000000000000" pitchFamily="66" charset="-128"/>
                <a:ea typeface="HG正楷書体-PRO" panose="03000600000000000000" pitchFamily="66" charset="-128"/>
              </a:rPr>
              <a:t>50kg×50mL=2.5L</a:t>
            </a:r>
            <a:r>
              <a:rPr lang="ja-JP" altLang="en-US" b="1" dirty="0">
                <a:solidFill>
                  <a:srgbClr val="2F2F2F"/>
                </a:solidFill>
                <a:latin typeface="HG正楷書体-PRO" panose="03000600000000000000" pitchFamily="66" charset="-128"/>
                <a:ea typeface="HG正楷書体-PRO" panose="03000600000000000000" pitchFamily="66" charset="-128"/>
              </a:rPr>
              <a:t>　娘：</a:t>
            </a:r>
            <a:r>
              <a:rPr lang="en-US" altLang="ja-JP" b="1" dirty="0">
                <a:solidFill>
                  <a:srgbClr val="2F2F2F"/>
                </a:solidFill>
                <a:latin typeface="HG正楷書体-PRO" panose="03000600000000000000" pitchFamily="66" charset="-128"/>
                <a:ea typeface="HG正楷書体-PRO" panose="03000600000000000000" pitchFamily="66" charset="-128"/>
              </a:rPr>
              <a:t>20kg×80mL=1.6L</a:t>
            </a:r>
            <a:r>
              <a:rPr lang="ja-JP" altLang="en-US" b="1" dirty="0">
                <a:solidFill>
                  <a:srgbClr val="2F2F2F"/>
                </a:solidFill>
                <a:latin typeface="HG正楷書体-PRO" panose="03000600000000000000" pitchFamily="66" charset="-128"/>
                <a:ea typeface="HG正楷書体-PRO" panose="03000600000000000000" pitchFamily="66" charset="-128"/>
              </a:rPr>
              <a:t>　息子：</a:t>
            </a:r>
            <a:r>
              <a:rPr lang="en-US" altLang="ja-JP" b="1" dirty="0">
                <a:solidFill>
                  <a:srgbClr val="2F2F2F"/>
                </a:solidFill>
                <a:latin typeface="HG正楷書体-PRO" panose="03000600000000000000" pitchFamily="66" charset="-128"/>
                <a:ea typeface="HG正楷書体-PRO" panose="03000600000000000000" pitchFamily="66" charset="-128"/>
              </a:rPr>
              <a:t>30kg×80mL=2.4L</a:t>
            </a:r>
            <a:endParaRPr lang="ja-JP" altLang="en-US" dirty="0">
              <a:solidFill>
                <a:srgbClr val="2F2F2F"/>
              </a:solidFill>
              <a:latin typeface="HG正楷書体-PRO" panose="03000600000000000000" pitchFamily="66" charset="-128"/>
              <a:ea typeface="HG正楷書体-PRO" panose="03000600000000000000" pitchFamily="66" charset="-128"/>
            </a:endParaRPr>
          </a:p>
        </p:txBody>
      </p:sp>
      <p:sp>
        <p:nvSpPr>
          <p:cNvPr id="10" name="正方形/長方形 9"/>
          <p:cNvSpPr/>
          <p:nvPr/>
        </p:nvSpPr>
        <p:spPr>
          <a:xfrm>
            <a:off x="3134380" y="6095581"/>
            <a:ext cx="5561138" cy="646331"/>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ja-JP" altLang="en-US" sz="3600" dirty="0">
                <a:solidFill>
                  <a:schemeClr val="bg1"/>
                </a:solidFill>
                <a:latin typeface="+mj-ea"/>
                <a:ea typeface="+mj-ea"/>
              </a:rPr>
              <a:t>上記を合計すると１０</a:t>
            </a:r>
            <a:r>
              <a:rPr lang="en-US" altLang="ja-JP" sz="3600" dirty="0">
                <a:solidFill>
                  <a:schemeClr val="bg1"/>
                </a:solidFill>
                <a:latin typeface="+mj-ea"/>
                <a:ea typeface="+mj-ea"/>
              </a:rPr>
              <a:t>L</a:t>
            </a:r>
            <a:r>
              <a:rPr lang="ja-JP" altLang="en-US" sz="3600" dirty="0" err="1">
                <a:solidFill>
                  <a:schemeClr val="bg1"/>
                </a:solidFill>
                <a:latin typeface="+mj-ea"/>
                <a:ea typeface="+mj-ea"/>
              </a:rPr>
              <a:t>！</a:t>
            </a:r>
            <a:endParaRPr lang="ja-JP" altLang="en-US" sz="3600" dirty="0">
              <a:solidFill>
                <a:schemeClr val="bg1"/>
              </a:solidFill>
              <a:latin typeface="+mj-ea"/>
              <a:ea typeface="+mj-ea"/>
            </a:endParaRPr>
          </a:p>
        </p:txBody>
      </p:sp>
      <p:pic>
        <p:nvPicPr>
          <p:cNvPr id="4099" name="Picture 3" descr="http://livedoor.blogimg.jp/tyuio103/imgs/e/0/e008d5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2641" y="3356176"/>
            <a:ext cx="3267684" cy="24507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07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4099"/>
                                        </p:tgtEl>
                                        <p:attrNameLst>
                                          <p:attrName>style.visibility</p:attrName>
                                        </p:attrNameLst>
                                      </p:cBhvr>
                                      <p:to>
                                        <p:strVal val="visible"/>
                                      </p:to>
                                    </p:set>
                                    <p:animEffect transition="in" filter="fade">
                                      <p:cBhvr>
                                        <p:cTn id="39"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26225" y="3284984"/>
            <a:ext cx="4098175" cy="2385292"/>
          </a:xfrm>
        </p:spPr>
        <p:txBody>
          <a:bodyPr>
            <a:normAutofit fontScale="90000"/>
          </a:bodyPr>
          <a:lstStyle/>
          <a:p>
            <a:pPr lvl="0" eaLnBrk="0" fontAlgn="base" hangingPunct="0">
              <a:lnSpc>
                <a:spcPct val="100000"/>
              </a:lnSpc>
              <a:spcAft>
                <a:spcPct val="0"/>
              </a:spcAft>
            </a:pPr>
            <a:r>
              <a:rPr lang="ja-JP" altLang="en-US" sz="7200" b="1" dirty="0">
                <a:solidFill>
                  <a:srgbClr val="002060"/>
                </a:solidFill>
              </a:rPr>
              <a:t>風水害</a:t>
            </a:r>
            <a:br>
              <a:rPr lang="en-US" altLang="ja-JP" sz="7200" b="1" dirty="0"/>
            </a:br>
            <a:r>
              <a:rPr lang="ja-JP" altLang="en-US" sz="4800" dirty="0">
                <a:solidFill>
                  <a:srgbClr val="002060"/>
                </a:solidFill>
              </a:rPr>
              <a:t>　</a:t>
            </a:r>
            <a:r>
              <a:rPr lang="en-US" altLang="ja-JP" sz="4800" dirty="0">
                <a:solidFill>
                  <a:srgbClr val="002060"/>
                </a:solidFill>
              </a:rPr>
              <a:t>-</a:t>
            </a:r>
            <a:r>
              <a:rPr lang="ja-JP" altLang="en-US" sz="4800" dirty="0">
                <a:solidFill>
                  <a:srgbClr val="002060"/>
                </a:solidFill>
              </a:rPr>
              <a:t>台風・洪水</a:t>
            </a:r>
            <a:r>
              <a:rPr lang="en-US" altLang="ja-JP" sz="4800" dirty="0">
                <a:solidFill>
                  <a:srgbClr val="002060"/>
                </a:solidFill>
              </a:rPr>
              <a:t>-</a:t>
            </a:r>
            <a:br>
              <a:rPr kumimoji="1" lang="en-US" altLang="ja-JP" sz="4400" dirty="0">
                <a:solidFill>
                  <a:srgbClr val="002060"/>
                </a:solidFill>
                <a:latin typeface="HGS創英角ｺﾞｼｯｸUB" panose="020B0900000000000000" pitchFamily="50" charset="-128"/>
                <a:ea typeface="HGS創英角ｺﾞｼｯｸUB" panose="020B0900000000000000" pitchFamily="50" charset="-128"/>
              </a:rPr>
            </a:br>
            <a:br>
              <a:rPr kumimoji="0" lang="en-US" altLang="ja-JP" sz="900" dirty="0">
                <a:solidFill>
                  <a:srgbClr val="002060"/>
                </a:solidFill>
              </a:rPr>
            </a:br>
            <a:br>
              <a:rPr kumimoji="0" lang="en-US" altLang="ja-JP" sz="900" dirty="0">
                <a:solidFill>
                  <a:srgbClr val="002060"/>
                </a:solidFill>
              </a:rPr>
            </a:br>
            <a:r>
              <a:rPr kumimoji="0" lang="ja-JP" altLang="ja-JP" sz="2800" dirty="0">
                <a:solidFill>
                  <a:srgbClr val="002060"/>
                </a:solidFill>
                <a:latin typeface="Arial Unicode MS" panose="020B0604020202020204" pitchFamily="50" charset="-128"/>
                <a:ea typeface="inherit"/>
              </a:rPr>
              <a:t>Wind and flood damage</a:t>
            </a:r>
            <a:r>
              <a:rPr kumimoji="0" lang="ja-JP" altLang="ja-JP" sz="900" dirty="0">
                <a:solidFill>
                  <a:srgbClr val="002060"/>
                </a:solidFill>
              </a:rPr>
              <a:t> </a:t>
            </a:r>
            <a:endParaRPr kumimoji="0" lang="ja-JP" altLang="ja-JP" sz="2800" dirty="0">
              <a:solidFill>
                <a:srgbClr val="002060"/>
              </a:solidFill>
              <a:latin typeface="Arial" panose="020B0604020202020204" pitchFamily="34" charset="0"/>
            </a:endParaRPr>
          </a:p>
        </p:txBody>
      </p:sp>
      <p:pic>
        <p:nvPicPr>
          <p:cNvPr id="7" name="Picture 6" descr="http://amd.c.yimg.jp/amd/20160822-00010001-wmap-000-1-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256" y="3933056"/>
            <a:ext cx="3600400" cy="2700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az416740.vo.msecnd.net/static-images/forecaster/diary/image/51481/1/20160822102743/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688" y="145436"/>
            <a:ext cx="4176464" cy="3146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pbs.twimg.com/media/Cqbqsr8VUAECS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2012" y="404664"/>
            <a:ext cx="4992556"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73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j-ea"/>
                <a:ea typeface="+mj-ea"/>
              </a:rPr>
              <a:t>洪水の危険について・・・</a:t>
            </a:r>
            <a:endParaRPr kumimoji="1" lang="ja-JP" dirty="0">
              <a:latin typeface="+mj-ea"/>
              <a:ea typeface="+mj-ea"/>
            </a:endParaRPr>
          </a:p>
        </p:txBody>
      </p:sp>
      <p:sp>
        <p:nvSpPr>
          <p:cNvPr id="7" name="テキスト ボックス 6"/>
          <p:cNvSpPr txBox="1"/>
          <p:nvPr/>
        </p:nvSpPr>
        <p:spPr>
          <a:xfrm>
            <a:off x="551384" y="1844824"/>
            <a:ext cx="4134465" cy="954107"/>
          </a:xfrm>
          <a:prstGeom prst="rect">
            <a:avLst/>
          </a:prstGeom>
          <a:noFill/>
        </p:spPr>
        <p:txBody>
          <a:bodyPr wrap="none" rtlCol="0">
            <a:spAutoFit/>
          </a:bodyPr>
          <a:lstStyle/>
          <a:p>
            <a:r>
              <a:rPr kumimoji="1" lang="ja-JP" altLang="en-US" sz="2800" dirty="0">
                <a:latin typeface="+mn-ea"/>
              </a:rPr>
              <a:t>洪水のときの靴はどれ？</a:t>
            </a:r>
            <a:endParaRPr kumimoji="1" lang="en-US" altLang="ja-JP" sz="2800" dirty="0">
              <a:latin typeface="+mn-ea"/>
            </a:endParaRPr>
          </a:p>
          <a:p>
            <a:endParaRPr kumimoji="1" lang="ja-JP" altLang="en-US" sz="2800" dirty="0">
              <a:latin typeface="+mn-ea"/>
            </a:endParaRPr>
          </a:p>
        </p:txBody>
      </p:sp>
      <p:pic>
        <p:nvPicPr>
          <p:cNvPr id="1030" name="Picture 6" descr="フリーイラスト, ベクトルデータ, EPS, 靴（シューズ）, スニーカー,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672" y="2996952"/>
            <a:ext cx="3096343" cy="27183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2.bp.blogspot.com/-A6T1aNMkMzs/VOsXCloHVmI/AAAAAAAArz8/5OOH5wm82Z4/s800/nagagutsu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0056" y="2911583"/>
            <a:ext cx="2808312" cy="2808312"/>
          </a:xfrm>
          <a:prstGeom prst="rect">
            <a:avLst/>
          </a:prstGeom>
          <a:noFill/>
          <a:extLst>
            <a:ext uri="{909E8E84-426E-40DD-AFC4-6F175D3DCCD1}">
              <a14:hiddenFill xmlns:a14="http://schemas.microsoft.com/office/drawing/2010/main">
                <a:solidFill>
                  <a:srgbClr val="FFFFFF"/>
                </a:solidFill>
              </a14:hiddenFill>
            </a:ext>
          </a:extLst>
        </p:spPr>
      </p:pic>
      <p:sp>
        <p:nvSpPr>
          <p:cNvPr id="11" name="加算記号 10"/>
          <p:cNvSpPr/>
          <p:nvPr/>
        </p:nvSpPr>
        <p:spPr>
          <a:xfrm rot="2700000">
            <a:off x="6238335" y="2407528"/>
            <a:ext cx="3816424" cy="38164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4" name="Picture 10" descr="http://www.uni-work.co.jp/web/naga/koshin-my-keikai-doutuki/koshin-my-keikai-doutuki-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7014" y="2132856"/>
            <a:ext cx="2270282" cy="4110249"/>
          </a:xfrm>
          <a:prstGeom prst="rect">
            <a:avLst/>
          </a:prstGeom>
          <a:noFill/>
          <a:extLst>
            <a:ext uri="{909E8E84-426E-40DD-AFC4-6F175D3DCCD1}">
              <a14:hiddenFill xmlns:a14="http://schemas.microsoft.com/office/drawing/2010/main">
                <a:solidFill>
                  <a:srgbClr val="FFFFFF"/>
                </a:solidFill>
              </a14:hiddenFill>
            </a:ext>
          </a:extLst>
        </p:spPr>
      </p:pic>
      <p:sp>
        <p:nvSpPr>
          <p:cNvPr id="15" name="加算記号 14"/>
          <p:cNvSpPr/>
          <p:nvPr/>
        </p:nvSpPr>
        <p:spPr>
          <a:xfrm rot="2700000">
            <a:off x="8919980" y="2407526"/>
            <a:ext cx="3816424" cy="38164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http://irasutohosi.up.seesaa.net/image/sandals_blu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656" y="3363238"/>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加算記号 9"/>
          <p:cNvSpPr/>
          <p:nvPr/>
        </p:nvSpPr>
        <p:spPr>
          <a:xfrm rot="2700000">
            <a:off x="-311033" y="2491215"/>
            <a:ext cx="3816424" cy="38164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386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500" fill="hold"/>
                                        <p:tgtEl>
                                          <p:spTgt spid="10"/>
                                        </p:tgtEl>
                                        <p:attrNameLst>
                                          <p:attrName>ppt_x</p:attrName>
                                        </p:attrNameLst>
                                      </p:cBhvr>
                                      <p:tavLst>
                                        <p:tav tm="0">
                                          <p:val>
                                            <p:strVal val="1+#ppt_w/2"/>
                                          </p:val>
                                        </p:tav>
                                        <p:tav tm="100000">
                                          <p:val>
                                            <p:strVal val="#ppt_x"/>
                                          </p:val>
                                        </p:tav>
                                      </p:tavLst>
                                    </p:anim>
                                    <p:anim calcmode="lin" valueType="num">
                                      <p:cBhvr additive="base">
                                        <p:cTn id="14" dur="1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anim calcmode="lin" valueType="num">
                                      <p:cBhvr additive="base">
                                        <p:cTn id="19" dur="500" fill="hold"/>
                                        <p:tgtEl>
                                          <p:spTgt spid="1034"/>
                                        </p:tgtEl>
                                        <p:attrNameLst>
                                          <p:attrName>ppt_x</p:attrName>
                                        </p:attrNameLst>
                                      </p:cBhvr>
                                      <p:tavLst>
                                        <p:tav tm="0">
                                          <p:val>
                                            <p:strVal val="1+#ppt_w/2"/>
                                          </p:val>
                                        </p:tav>
                                        <p:tav tm="100000">
                                          <p:val>
                                            <p:strVal val="#ppt_x"/>
                                          </p:val>
                                        </p:tav>
                                      </p:tavLst>
                                    </p:anim>
                                    <p:anim calcmode="lin" valueType="num">
                                      <p:cBhvr additive="base">
                                        <p:cTn id="20" dur="500" fill="hold"/>
                                        <p:tgtEl>
                                          <p:spTgt spid="103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2461" t="32150" r="52971" b="45800"/>
          <a:stretch/>
        </p:blipFill>
        <p:spPr>
          <a:xfrm>
            <a:off x="191344" y="2216721"/>
            <a:ext cx="5663861" cy="3964703"/>
          </a:xfrm>
          <a:prstGeom prst="rect">
            <a:avLst/>
          </a:prstGeom>
        </p:spPr>
      </p:pic>
      <p:sp>
        <p:nvSpPr>
          <p:cNvPr id="2" name="タイトル 1"/>
          <p:cNvSpPr>
            <a:spLocks noGrp="1"/>
          </p:cNvSpPr>
          <p:nvPr>
            <p:ph type="title"/>
          </p:nvPr>
        </p:nvSpPr>
        <p:spPr/>
        <p:txBody>
          <a:bodyPr/>
          <a:lstStyle/>
          <a:p>
            <a:r>
              <a:rPr kumimoji="1" lang="ja-JP" altLang="en-US" dirty="0"/>
              <a:t>脱げにくくて歩きやすい靴で！</a:t>
            </a:r>
            <a:endParaRPr kumimoji="1" lang="ja-JP" dirty="0"/>
          </a:p>
        </p:txBody>
      </p:sp>
      <p:sp>
        <p:nvSpPr>
          <p:cNvPr id="4" name="正方形/長方形 3"/>
          <p:cNvSpPr/>
          <p:nvPr/>
        </p:nvSpPr>
        <p:spPr>
          <a:xfrm>
            <a:off x="8324241" y="2216721"/>
            <a:ext cx="3820431" cy="1200329"/>
          </a:xfrm>
          <a:prstGeom prst="rect">
            <a:avLst/>
          </a:prstGeom>
        </p:spPr>
        <p:txBody>
          <a:bodyPr wrap="square">
            <a:spAutoFit/>
          </a:bodyPr>
          <a:lstStyle/>
          <a:p>
            <a:r>
              <a:rPr lang="ja-JP" altLang="en-US" sz="2400" dirty="0">
                <a:solidFill>
                  <a:srgbClr val="000000"/>
                </a:solidFill>
                <a:latin typeface="AR P丸ゴシック体E" panose="020F0900000000000000" pitchFamily="50" charset="-128"/>
                <a:ea typeface="AR P丸ゴシック体E" panose="020F0900000000000000" pitchFamily="50" charset="-128"/>
              </a:rPr>
              <a:t>裸足、長靴は禁物。</a:t>
            </a:r>
            <a:endParaRPr lang="en-US" altLang="ja-JP" sz="2400" dirty="0">
              <a:solidFill>
                <a:srgbClr val="000000"/>
              </a:solidFill>
              <a:latin typeface="AR P丸ゴシック体E" panose="020F0900000000000000" pitchFamily="50" charset="-128"/>
              <a:ea typeface="AR P丸ゴシック体E" panose="020F0900000000000000" pitchFamily="50" charset="-128"/>
            </a:endParaRPr>
          </a:p>
          <a:p>
            <a:r>
              <a:rPr lang="ja-JP" altLang="en-US" sz="2400" dirty="0">
                <a:solidFill>
                  <a:srgbClr val="000000"/>
                </a:solidFill>
                <a:latin typeface="AR P丸ゴシック体E" panose="020F0900000000000000" pitchFamily="50" charset="-128"/>
                <a:ea typeface="AR P丸ゴシック体E" panose="020F0900000000000000" pitchFamily="50" charset="-128"/>
              </a:rPr>
              <a:t>ヒモでしめられる運動靴が良いでしょう。</a:t>
            </a:r>
            <a:endParaRPr lang="ja-JP" altLang="en-US" sz="2400" dirty="0">
              <a:latin typeface="AR P丸ゴシック体E" panose="020F0900000000000000" pitchFamily="50" charset="-128"/>
              <a:ea typeface="AR P丸ゴシック体E" panose="020F0900000000000000" pitchFamily="50" charset="-128"/>
            </a:endParaRPr>
          </a:p>
        </p:txBody>
      </p:sp>
      <p:pic>
        <p:nvPicPr>
          <p:cNvPr id="2050" name="Picture 2" descr="http://www.asukamura.jp/bousai/imgs/hinan_walk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1582461"/>
            <a:ext cx="2271917" cy="22273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g01.sagafan.jp/usr/u/n/i/unicolsaga/%E6%B4%AA%E6%B0%B4%EF%BC%92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809830"/>
            <a:ext cx="3589533" cy="268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60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洪水時移動の危険</a:t>
            </a:r>
            <a:endParaRPr kumimoji="1" lang="ja-JP" dirty="0"/>
          </a:p>
        </p:txBody>
      </p:sp>
      <p:pic>
        <p:nvPicPr>
          <p:cNvPr id="4098" name="Picture 2" descr="http://medical-salala.cocolog-nifty.com/photos/uncategorized/cimg15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988840"/>
            <a:ext cx="6096000" cy="4572000"/>
          </a:xfrm>
          <a:prstGeom prst="rect">
            <a:avLst/>
          </a:prstGeom>
          <a:blipFill>
            <a:blip r:embed="rId4"/>
            <a:tile tx="0" ty="0" sx="100000" sy="100000" flip="none" algn="tl"/>
          </a:blipFill>
        </p:spPr>
      </p:pic>
      <p:sp>
        <p:nvSpPr>
          <p:cNvPr id="6" name="円/楕円 5"/>
          <p:cNvSpPr/>
          <p:nvPr/>
        </p:nvSpPr>
        <p:spPr>
          <a:xfrm>
            <a:off x="3863752" y="5445224"/>
            <a:ext cx="1512168" cy="648072"/>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02" name="Picture 6" descr="https://pbs.twimg.com/media/COCeibpUkAAXgc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6512" y="1082367"/>
            <a:ext cx="5498976" cy="5498976"/>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rotWithShape="1">
          <a:blip r:embed="rId6">
            <a:extLst>
              <a:ext uri="{28A0092B-C50C-407E-A947-70E740481C1C}">
                <a14:useLocalDpi xmlns:a14="http://schemas.microsoft.com/office/drawing/2010/main" val="0"/>
              </a:ext>
            </a:extLst>
          </a:blip>
          <a:srcRect t="53762" r="51486" b="2751"/>
          <a:stretch/>
        </p:blipFill>
        <p:spPr>
          <a:xfrm>
            <a:off x="7340733" y="404664"/>
            <a:ext cx="4600219" cy="5834263"/>
          </a:xfrm>
          <a:prstGeom prst="rect">
            <a:avLst/>
          </a:prstGeom>
        </p:spPr>
      </p:pic>
      <p:pic>
        <p:nvPicPr>
          <p:cNvPr id="8" name="図 7"/>
          <p:cNvPicPr>
            <a:picLocks noChangeAspect="1"/>
          </p:cNvPicPr>
          <p:nvPr/>
        </p:nvPicPr>
        <p:blipFill rotWithShape="1">
          <a:blip r:embed="rId6">
            <a:extLst>
              <a:ext uri="{28A0092B-C50C-407E-A947-70E740481C1C}">
                <a14:useLocalDpi xmlns:a14="http://schemas.microsoft.com/office/drawing/2010/main" val="0"/>
              </a:ext>
            </a:extLst>
          </a:blip>
          <a:srcRect t="10100" r="50000" b="67850"/>
          <a:stretch/>
        </p:blipFill>
        <p:spPr>
          <a:xfrm>
            <a:off x="239444" y="1695168"/>
            <a:ext cx="5077887" cy="3168352"/>
          </a:xfrm>
          <a:prstGeom prst="rect">
            <a:avLst/>
          </a:prstGeom>
        </p:spPr>
      </p:pic>
    </p:spTree>
    <p:extLst>
      <p:ext uri="{BB962C8B-B14F-4D97-AF65-F5344CB8AC3E}">
        <p14:creationId xmlns:p14="http://schemas.microsoft.com/office/powerpoint/2010/main" val="80738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wheel(1)">
                                      <p:cBhvr>
                                        <p:cTn id="12" dur="2000"/>
                                        <p:tgtEl>
                                          <p:spTgt spid="410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水災時の心得</a:t>
            </a:r>
            <a:endParaRPr kumimoji="1" lang="ja-JP" dirty="0"/>
          </a:p>
        </p:txBody>
      </p:sp>
      <p:pic>
        <p:nvPicPr>
          <p:cNvPr id="2050" name="Picture 2" descr="洪水避難時の心得"/>
          <p:cNvPicPr>
            <a:picLocks noChangeAspect="1" noChangeArrowheads="1"/>
          </p:cNvPicPr>
          <p:nvPr/>
        </p:nvPicPr>
        <p:blipFill rotWithShape="1">
          <a:blip r:embed="rId3">
            <a:extLst>
              <a:ext uri="{28A0092B-C50C-407E-A947-70E740481C1C}">
                <a14:useLocalDpi xmlns:a14="http://schemas.microsoft.com/office/drawing/2010/main" val="0"/>
              </a:ext>
            </a:extLst>
          </a:blip>
          <a:srcRect t="6165"/>
          <a:stretch/>
        </p:blipFill>
        <p:spPr bwMode="auto">
          <a:xfrm>
            <a:off x="47328" y="1020381"/>
            <a:ext cx="5904656" cy="5832658"/>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rotWithShape="1">
          <a:blip r:embed="rId4"/>
          <a:srcRect l="26558" t="27000" r="27194" b="8498"/>
          <a:stretch/>
        </p:blipFill>
        <p:spPr>
          <a:xfrm>
            <a:off x="5955761" y="1016680"/>
            <a:ext cx="6188911" cy="5416434"/>
          </a:xfrm>
          <a:prstGeom prst="rect">
            <a:avLst/>
          </a:prstGeom>
        </p:spPr>
      </p:pic>
    </p:spTree>
    <p:extLst>
      <p:ext uri="{BB962C8B-B14F-4D97-AF65-F5344CB8AC3E}">
        <p14:creationId xmlns:p14="http://schemas.microsoft.com/office/powerpoint/2010/main" val="394882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91345" y="2852936"/>
            <a:ext cx="4968552" cy="2817340"/>
          </a:xfrm>
        </p:spPr>
        <p:txBody>
          <a:bodyPr>
            <a:normAutofit fontScale="90000"/>
          </a:bodyPr>
          <a:lstStyle/>
          <a:p>
            <a:pPr lvl="0" eaLnBrk="0" fontAlgn="base" hangingPunct="0">
              <a:lnSpc>
                <a:spcPct val="100000"/>
              </a:lnSpc>
              <a:spcAft>
                <a:spcPct val="0"/>
              </a:spcAft>
            </a:pPr>
            <a:r>
              <a:rPr lang="ja-JP" altLang="en-US" sz="4400" dirty="0">
                <a:solidFill>
                  <a:srgbClr val="002060"/>
                </a:solidFill>
                <a:latin typeface="HGS創英角ｺﾞｼｯｸUB" panose="020B0900000000000000" pitchFamily="50" charset="-128"/>
                <a:ea typeface="HGS創英角ｺﾞｼｯｸUB" panose="020B0900000000000000" pitchFamily="50" charset="-128"/>
              </a:rPr>
              <a:t>いつやるのか？</a:t>
            </a:r>
            <a:br>
              <a:rPr lang="en-US" altLang="ja-JP" sz="4400" dirty="0">
                <a:solidFill>
                  <a:srgbClr val="002060"/>
                </a:solidFill>
                <a:latin typeface="HGS創英角ｺﾞｼｯｸUB" panose="020B0900000000000000" pitchFamily="50" charset="-128"/>
                <a:ea typeface="HGS創英角ｺﾞｼｯｸUB" panose="020B0900000000000000" pitchFamily="50" charset="-128"/>
              </a:rPr>
            </a:br>
            <a:r>
              <a:rPr lang="ja-JP" altLang="en-US" sz="4400" dirty="0">
                <a:solidFill>
                  <a:srgbClr val="002060"/>
                </a:solidFill>
                <a:latin typeface="HGS創英角ｺﾞｼｯｸUB" panose="020B0900000000000000" pitchFamily="50" charset="-128"/>
                <a:ea typeface="HGS創英角ｺﾞｼｯｸUB" panose="020B0900000000000000" pitchFamily="50" charset="-128"/>
              </a:rPr>
              <a:t>　　　今でしょう！</a:t>
            </a:r>
            <a:br>
              <a:rPr kumimoji="1" lang="en-US" altLang="ja-JP" sz="4400" dirty="0">
                <a:solidFill>
                  <a:srgbClr val="002060"/>
                </a:solidFill>
                <a:latin typeface="HGS創英角ｺﾞｼｯｸUB" panose="020B0900000000000000" pitchFamily="50" charset="-128"/>
                <a:ea typeface="HGS創英角ｺﾞｼｯｸUB" panose="020B0900000000000000" pitchFamily="50" charset="-128"/>
              </a:rPr>
            </a:br>
            <a:br>
              <a:rPr kumimoji="0" lang="en-US" altLang="ja-JP" sz="900" dirty="0">
                <a:solidFill>
                  <a:srgbClr val="002060"/>
                </a:solidFill>
              </a:rPr>
            </a:br>
            <a:br>
              <a:rPr kumimoji="0" lang="en-US" altLang="ja-JP" sz="900" dirty="0">
                <a:solidFill>
                  <a:srgbClr val="002060"/>
                </a:solidFill>
              </a:rPr>
            </a:br>
            <a:r>
              <a:rPr lang="en-US" altLang="ja-JP" sz="2700" b="1" dirty="0"/>
              <a:t>When are you going to do it? </a:t>
            </a:r>
            <a:br>
              <a:rPr lang="en-US" altLang="ja-JP" sz="2700" b="1" dirty="0"/>
            </a:br>
            <a:r>
              <a:rPr lang="ja-JP" altLang="en-US" sz="2700" b="1" dirty="0"/>
              <a:t>　　　　　　　　　　　　　　</a:t>
            </a:r>
            <a:r>
              <a:rPr lang="ja-JP" altLang="en-US" sz="3600" b="1" dirty="0"/>
              <a:t>　　</a:t>
            </a:r>
            <a:r>
              <a:rPr lang="en-US" altLang="ja-JP" sz="3600" b="1" dirty="0"/>
              <a:t>Now! </a:t>
            </a:r>
            <a:endParaRPr kumimoji="0" lang="ja-JP" altLang="ja-JP" sz="3600" dirty="0">
              <a:solidFill>
                <a:srgbClr val="002060"/>
              </a:solidFill>
              <a:latin typeface="Arial" panose="020B0604020202020204" pitchFamily="34" charset="0"/>
            </a:endParaRPr>
          </a:p>
        </p:txBody>
      </p:sp>
    </p:spTree>
    <p:extLst>
      <p:ext uri="{BB962C8B-B14F-4D97-AF65-F5344CB8AC3E}">
        <p14:creationId xmlns:p14="http://schemas.microsoft.com/office/powerpoint/2010/main" val="315105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家で困る</a:t>
            </a:r>
            <a:r>
              <a:rPr lang="ja-JP" altLang="en-US" dirty="0"/>
              <a:t>ことを考えてみよう</a:t>
            </a:r>
            <a:endParaRPr kumimoji="1" lang="ja-JP" dirty="0"/>
          </a:p>
        </p:txBody>
      </p:sp>
      <p:sp>
        <p:nvSpPr>
          <p:cNvPr id="7" name="テキスト ボックス 6"/>
          <p:cNvSpPr txBox="1"/>
          <p:nvPr/>
        </p:nvSpPr>
        <p:spPr>
          <a:xfrm>
            <a:off x="1038933" y="2402892"/>
            <a:ext cx="1800493" cy="369332"/>
          </a:xfrm>
          <a:prstGeom prst="rect">
            <a:avLst/>
          </a:prstGeom>
          <a:solidFill>
            <a:srgbClr val="FFC000"/>
          </a:solidFill>
        </p:spPr>
        <p:style>
          <a:lnRef idx="0">
            <a:schemeClr val="accent6"/>
          </a:lnRef>
          <a:fillRef idx="3">
            <a:schemeClr val="accent6"/>
          </a:fillRef>
          <a:effectRef idx="3">
            <a:schemeClr val="accent6"/>
          </a:effectRef>
          <a:fontRef idx="minor">
            <a:schemeClr val="lt1"/>
          </a:fontRef>
        </p:style>
        <p:txBody>
          <a:bodyPr wrap="none" rtlCol="0">
            <a:spAutoFit/>
          </a:bodyPr>
          <a:lstStyle/>
          <a:p>
            <a:r>
              <a:rPr kumimoji="1" lang="ja-JP" altLang="en-US" dirty="0"/>
              <a:t>・電気が止まる</a:t>
            </a:r>
            <a:endParaRPr kumimoji="1" lang="en-US" altLang="ja-JP" dirty="0"/>
          </a:p>
        </p:txBody>
      </p:sp>
      <p:sp>
        <p:nvSpPr>
          <p:cNvPr id="8" name="テキスト ボックス 7"/>
          <p:cNvSpPr txBox="1"/>
          <p:nvPr/>
        </p:nvSpPr>
        <p:spPr>
          <a:xfrm>
            <a:off x="3863752" y="1681518"/>
            <a:ext cx="2492990" cy="1754326"/>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ja-JP" altLang="en-US" dirty="0"/>
              <a:t>・冷蔵庫が止まる</a:t>
            </a:r>
            <a:endParaRPr kumimoji="1" lang="en-US" altLang="ja-JP" dirty="0"/>
          </a:p>
          <a:p>
            <a:r>
              <a:rPr kumimoji="1" lang="ja-JP" altLang="en-US" dirty="0"/>
              <a:t>・冷凍庫が止まる</a:t>
            </a:r>
            <a:endParaRPr kumimoji="1" lang="en-US" altLang="ja-JP" dirty="0"/>
          </a:p>
          <a:p>
            <a:r>
              <a:rPr kumimoji="1" lang="ja-JP" altLang="en-US" dirty="0"/>
              <a:t>・クーラーが使えない</a:t>
            </a:r>
            <a:endParaRPr kumimoji="1" lang="en-US" altLang="ja-JP" dirty="0"/>
          </a:p>
          <a:p>
            <a:r>
              <a:rPr kumimoji="1" lang="ja-JP" altLang="en-US" dirty="0"/>
              <a:t>・電話が使えない</a:t>
            </a:r>
            <a:endParaRPr kumimoji="1" lang="en-US" altLang="ja-JP" dirty="0"/>
          </a:p>
          <a:p>
            <a:r>
              <a:rPr kumimoji="1" lang="ja-JP" altLang="en-US" dirty="0"/>
              <a:t>・パソコンが使えない</a:t>
            </a:r>
            <a:endParaRPr kumimoji="1" lang="en-US" altLang="ja-JP" dirty="0"/>
          </a:p>
          <a:p>
            <a:r>
              <a:rPr kumimoji="1" lang="ja-JP" altLang="en-US" dirty="0"/>
              <a:t>・・・・・</a:t>
            </a:r>
            <a:endParaRPr kumimoji="1" lang="en-US" altLang="ja-JP" dirty="0"/>
          </a:p>
        </p:txBody>
      </p:sp>
      <p:sp>
        <p:nvSpPr>
          <p:cNvPr id="9" name="テキスト ボックス 8"/>
          <p:cNvSpPr txBox="1"/>
          <p:nvPr/>
        </p:nvSpPr>
        <p:spPr>
          <a:xfrm>
            <a:off x="3863752" y="3501008"/>
            <a:ext cx="2492990" cy="203132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dirty="0"/>
              <a:t>・水が飲めない</a:t>
            </a:r>
            <a:endParaRPr kumimoji="1" lang="en-US" altLang="ja-JP" dirty="0"/>
          </a:p>
          <a:p>
            <a:r>
              <a:rPr kumimoji="1" lang="ja-JP" altLang="en-US" dirty="0"/>
              <a:t>・お風呂に入れない</a:t>
            </a:r>
            <a:endParaRPr kumimoji="1" lang="en-US" altLang="ja-JP" dirty="0"/>
          </a:p>
          <a:p>
            <a:r>
              <a:rPr kumimoji="1" lang="ja-JP" altLang="en-US" dirty="0"/>
              <a:t>・トイレを流せない</a:t>
            </a:r>
            <a:endParaRPr kumimoji="1" lang="en-US" altLang="ja-JP" dirty="0"/>
          </a:p>
          <a:p>
            <a:r>
              <a:rPr kumimoji="1" lang="ja-JP" altLang="en-US" dirty="0"/>
              <a:t>・手を洗えない</a:t>
            </a:r>
            <a:endParaRPr kumimoji="1" lang="en-US" altLang="ja-JP" dirty="0"/>
          </a:p>
          <a:p>
            <a:r>
              <a:rPr kumimoji="1" lang="ja-JP" altLang="en-US" dirty="0"/>
              <a:t>・洗濯ができない</a:t>
            </a:r>
            <a:endParaRPr kumimoji="1" lang="en-US" altLang="ja-JP" dirty="0"/>
          </a:p>
          <a:p>
            <a:r>
              <a:rPr kumimoji="1" lang="ja-JP" altLang="en-US" dirty="0"/>
              <a:t>・歯を磨けない</a:t>
            </a:r>
            <a:endParaRPr kumimoji="1" lang="en-US" altLang="ja-JP" dirty="0"/>
          </a:p>
          <a:p>
            <a:r>
              <a:rPr kumimoji="1" lang="ja-JP" altLang="en-US" dirty="0"/>
              <a:t>・・・・</a:t>
            </a:r>
            <a:endParaRPr kumimoji="1" lang="en-US" altLang="ja-JP" dirty="0"/>
          </a:p>
        </p:txBody>
      </p:sp>
      <p:sp>
        <p:nvSpPr>
          <p:cNvPr id="10" name="テキスト ボックス 9"/>
          <p:cNvSpPr txBox="1"/>
          <p:nvPr/>
        </p:nvSpPr>
        <p:spPr>
          <a:xfrm>
            <a:off x="3863752" y="5597497"/>
            <a:ext cx="249299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dirty="0"/>
              <a:t>・料理ができない</a:t>
            </a:r>
            <a:endParaRPr kumimoji="1" lang="en-US" altLang="ja-JP" dirty="0"/>
          </a:p>
          <a:p>
            <a:r>
              <a:rPr kumimoji="1" lang="ja-JP" altLang="en-US" dirty="0"/>
              <a:t>・お湯が出ない</a:t>
            </a:r>
            <a:endParaRPr kumimoji="1" lang="en-US" altLang="ja-JP" dirty="0"/>
          </a:p>
          <a:p>
            <a:r>
              <a:rPr kumimoji="1" lang="ja-JP" altLang="en-US" dirty="0"/>
              <a:t>・風呂に入れない</a:t>
            </a:r>
            <a:endParaRPr kumimoji="1" lang="en-US" altLang="ja-JP" dirty="0"/>
          </a:p>
          <a:p>
            <a:r>
              <a:rPr kumimoji="1" lang="ja-JP" altLang="en-US" dirty="0"/>
              <a:t>・・・・・</a:t>
            </a:r>
            <a:endParaRPr kumimoji="1" lang="en-US" altLang="ja-JP" dirty="0"/>
          </a:p>
        </p:txBody>
      </p:sp>
      <p:sp>
        <p:nvSpPr>
          <p:cNvPr id="11" name="テキスト ボックス 10"/>
          <p:cNvSpPr txBox="1"/>
          <p:nvPr/>
        </p:nvSpPr>
        <p:spPr>
          <a:xfrm>
            <a:off x="1038933" y="3924058"/>
            <a:ext cx="1800493"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kumimoji="1" lang="ja-JP" altLang="en-US" dirty="0"/>
              <a:t>・水が止まる　</a:t>
            </a:r>
            <a:endParaRPr kumimoji="1" lang="en-US" altLang="ja-JP" dirty="0"/>
          </a:p>
        </p:txBody>
      </p:sp>
      <p:sp>
        <p:nvSpPr>
          <p:cNvPr id="12" name="テキスト ボックス 11"/>
          <p:cNvSpPr txBox="1"/>
          <p:nvPr/>
        </p:nvSpPr>
        <p:spPr>
          <a:xfrm>
            <a:off x="1038933" y="5445224"/>
            <a:ext cx="1800493"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kumimoji="1" lang="ja-JP" altLang="en-US" dirty="0"/>
              <a:t>・ガスが止まる</a:t>
            </a:r>
          </a:p>
        </p:txBody>
      </p:sp>
      <p:sp>
        <p:nvSpPr>
          <p:cNvPr id="3" name="正方形/長方形 2"/>
          <p:cNvSpPr/>
          <p:nvPr/>
        </p:nvSpPr>
        <p:spPr>
          <a:xfrm>
            <a:off x="7492898" y="2996952"/>
            <a:ext cx="3960440" cy="2308324"/>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buFont typeface="Arial" panose="020B0604020202020204" pitchFamily="34" charset="0"/>
              <a:buChar char="•"/>
            </a:pPr>
            <a:r>
              <a:rPr lang="ja-JP" altLang="en-US"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　電気：</a:t>
            </a:r>
            <a:r>
              <a:rPr lang="en-US" altLang="ja-JP"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7</a:t>
            </a:r>
            <a:r>
              <a:rPr lang="ja-JP" altLang="en-US"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日間</a:t>
            </a:r>
          </a:p>
          <a:p>
            <a:pPr>
              <a:buFont typeface="Arial" panose="020B0604020202020204" pitchFamily="34" charset="0"/>
              <a:buChar char="•"/>
            </a:pPr>
            <a:r>
              <a:rPr lang="ja-JP" altLang="en-US"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　電話：</a:t>
            </a:r>
            <a:r>
              <a:rPr lang="en-US" altLang="ja-JP"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15</a:t>
            </a:r>
            <a:r>
              <a:rPr lang="ja-JP" altLang="en-US"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日間</a:t>
            </a:r>
          </a:p>
          <a:p>
            <a:pPr>
              <a:buFont typeface="Arial" panose="020B0604020202020204" pitchFamily="34" charset="0"/>
              <a:buChar char="•"/>
            </a:pPr>
            <a:r>
              <a:rPr lang="ja-JP" altLang="en-US"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　水道：</a:t>
            </a:r>
            <a:r>
              <a:rPr lang="en-US" altLang="ja-JP"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91</a:t>
            </a:r>
            <a:r>
              <a:rPr lang="ja-JP" altLang="en-US"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日間</a:t>
            </a:r>
          </a:p>
          <a:p>
            <a:pPr>
              <a:buFont typeface="Arial" panose="020B0604020202020204" pitchFamily="34" charset="0"/>
              <a:buChar char="•"/>
            </a:pPr>
            <a:r>
              <a:rPr lang="ja-JP" altLang="en-US"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　ガス：</a:t>
            </a:r>
            <a:r>
              <a:rPr lang="en-US" altLang="ja-JP"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85</a:t>
            </a:r>
            <a:r>
              <a:rPr lang="ja-JP" altLang="en-US"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日間</a:t>
            </a:r>
          </a:p>
          <a:p>
            <a:pPr>
              <a:buFont typeface="Arial" panose="020B0604020202020204" pitchFamily="34" charset="0"/>
              <a:buChar char="•"/>
            </a:pPr>
            <a:r>
              <a:rPr lang="ja-JP" altLang="en-US"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　下水道：</a:t>
            </a:r>
            <a:r>
              <a:rPr lang="en-US" altLang="ja-JP"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100</a:t>
            </a:r>
            <a:r>
              <a:rPr lang="ja-JP" altLang="en-US"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日間</a:t>
            </a:r>
          </a:p>
          <a:p>
            <a:pPr>
              <a:buFont typeface="Arial" panose="020B0604020202020204" pitchFamily="34" charset="0"/>
              <a:buChar char="•"/>
            </a:pPr>
            <a:r>
              <a:rPr lang="ja-JP" altLang="en-US"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　ゴミ処理場：</a:t>
            </a:r>
            <a:r>
              <a:rPr lang="en-US" altLang="ja-JP"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35</a:t>
            </a:r>
            <a:r>
              <a:rPr lang="ja-JP" altLang="en-US" sz="2400" b="1"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rPr>
              <a:t>日間</a:t>
            </a:r>
            <a:endParaRPr lang="ja-JP" altLang="en-US" sz="2400" b="1" i="0" dirty="0">
              <a:ln w="10160">
                <a:noFill/>
                <a:prstDash val="solid"/>
              </a:ln>
              <a:solidFill>
                <a:schemeClr val="bg1"/>
              </a:solidFill>
              <a:effectLst>
                <a:outerShdw blurRad="38100" dist="22860" dir="5400000" algn="tl" rotWithShape="0">
                  <a:srgbClr val="000000">
                    <a:alpha val="30000"/>
                  </a:srgbClr>
                </a:outerShdw>
              </a:effectLst>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8611343" y="2239844"/>
            <a:ext cx="1723549" cy="400110"/>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kumimoji="1" lang="ja-JP" altLang="en-US" sz="2000" dirty="0"/>
              <a:t>復旧までには</a:t>
            </a:r>
          </a:p>
        </p:txBody>
      </p:sp>
    </p:spTree>
    <p:extLst>
      <p:ext uri="{BB962C8B-B14F-4D97-AF65-F5344CB8AC3E}">
        <p14:creationId xmlns:p14="http://schemas.microsoft.com/office/powerpoint/2010/main" val="181617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j-ea"/>
                <a:ea typeface="+mj-ea"/>
              </a:rPr>
              <a:t>自宅の危険を減らすには</a:t>
            </a:r>
          </a:p>
        </p:txBody>
      </p:sp>
      <p:pic>
        <p:nvPicPr>
          <p:cNvPr id="1026" name="Picture 2" descr="「タンス 転倒防止」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8173" y="1916832"/>
            <a:ext cx="6381750" cy="44672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タンス 転倒防止」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58" y="1654509"/>
            <a:ext cx="5715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タンス 転倒防止」の画像検索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44" y="1785467"/>
            <a:ext cx="11779688" cy="483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21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東京防災」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896" y="1693218"/>
            <a:ext cx="6814315" cy="48658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東京防災"/>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896" y="1700808"/>
            <a:ext cx="6814315" cy="4824536"/>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latin typeface="+mj-ea"/>
                <a:ea typeface="+mj-ea"/>
              </a:rPr>
              <a:t>東京防災</a:t>
            </a:r>
          </a:p>
        </p:txBody>
      </p:sp>
      <p:pic>
        <p:nvPicPr>
          <p:cNvPr id="3" name="Picture 2" descr="東京防災"/>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1577" y="1700808"/>
            <a:ext cx="6804186" cy="48321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東京防災」の画像検索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384" y="2523381"/>
            <a:ext cx="4267200" cy="320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07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 calcmode="lin" valueType="num">
                                      <p:cBhvr additive="base">
                                        <p:cTn id="7" dur="500" fill="hold"/>
                                        <p:tgtEl>
                                          <p:spTgt spid="1034"/>
                                        </p:tgtEl>
                                        <p:attrNameLst>
                                          <p:attrName>ppt_x</p:attrName>
                                        </p:attrNameLst>
                                      </p:cBhvr>
                                      <p:tavLst>
                                        <p:tav tm="0">
                                          <p:val>
                                            <p:strVal val="1+#ppt_w/2"/>
                                          </p:val>
                                        </p:tav>
                                        <p:tav tm="100000">
                                          <p:val>
                                            <p:strVal val="#ppt_x"/>
                                          </p:val>
                                        </p:tav>
                                      </p:tavLst>
                                    </p:anim>
                                    <p:anim calcmode="lin" valueType="num">
                                      <p:cBhvr additive="base">
                                        <p:cTn id="8" dur="500" fill="hold"/>
                                        <p:tgtEl>
                                          <p:spTgt spid="10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32"/>
                                        </p:tgtEl>
                                        <p:attrNameLst>
                                          <p:attrName>style.visibility</p:attrName>
                                        </p:attrNameLst>
                                      </p:cBhvr>
                                      <p:to>
                                        <p:strVal val="visible"/>
                                      </p:to>
                                    </p:set>
                                    <p:anim calcmode="lin" valueType="num">
                                      <p:cBhvr additive="base">
                                        <p:cTn id="13" dur="500" fill="hold"/>
                                        <p:tgtEl>
                                          <p:spTgt spid="1032"/>
                                        </p:tgtEl>
                                        <p:attrNameLst>
                                          <p:attrName>ppt_x</p:attrName>
                                        </p:attrNameLst>
                                      </p:cBhvr>
                                      <p:tavLst>
                                        <p:tav tm="0">
                                          <p:val>
                                            <p:strVal val="1+#ppt_w/2"/>
                                          </p:val>
                                        </p:tav>
                                        <p:tav tm="100000">
                                          <p:val>
                                            <p:strVal val="#ppt_x"/>
                                          </p:val>
                                        </p:tav>
                                      </p:tavLst>
                                    </p:anim>
                                    <p:anim calcmode="lin" valueType="num">
                                      <p:cBhvr additive="base">
                                        <p:cTn id="14"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関東地震の震度分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1047725"/>
            <a:ext cx="5711820" cy="4253483"/>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lang="ja-JP" altLang="en-US"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関東大震災</a:t>
            </a:r>
          </a:p>
        </p:txBody>
      </p:sp>
      <p:sp>
        <p:nvSpPr>
          <p:cNvPr id="3" name="コンテンツ プレースホルダー 2"/>
          <p:cNvSpPr>
            <a:spLocks noGrp="1"/>
          </p:cNvSpPr>
          <p:nvPr>
            <p:ph idx="1"/>
          </p:nvPr>
        </p:nvSpPr>
        <p:spPr>
          <a:xfrm>
            <a:off x="18263" y="1618441"/>
            <a:ext cx="6336704" cy="5255672"/>
          </a:xfrm>
        </p:spPr>
        <p:txBody>
          <a:bodyPr>
            <a:noAutofit/>
          </a:bodyPr>
          <a:lstStyle/>
          <a:p>
            <a:pPr>
              <a:lnSpc>
                <a:spcPct val="120000"/>
              </a:lnSpc>
            </a:pPr>
            <a:r>
              <a:rPr lang="en-US" altLang="ja-JP" sz="1400" b="1" dirty="0">
                <a:solidFill>
                  <a:schemeClr val="tx1"/>
                </a:solidFill>
                <a:latin typeface="HG正楷書体-PRO" panose="03000600000000000000" pitchFamily="66" charset="-128"/>
                <a:ea typeface="HG正楷書体-PRO" panose="03000600000000000000" pitchFamily="66" charset="-128"/>
              </a:rPr>
              <a:t>1923</a:t>
            </a:r>
            <a:r>
              <a:rPr lang="ja-JP" altLang="en-US" sz="1400" b="1" dirty="0">
                <a:solidFill>
                  <a:schemeClr val="tx1"/>
                </a:solidFill>
                <a:latin typeface="HG正楷書体-PRO" panose="03000600000000000000" pitchFamily="66" charset="-128"/>
                <a:ea typeface="HG正楷書体-PRO" panose="03000600000000000000" pitchFamily="66" charset="-128"/>
              </a:rPr>
              <a:t>年（大正</a:t>
            </a:r>
            <a:r>
              <a:rPr lang="en-US" altLang="ja-JP" sz="1400" b="1" dirty="0">
                <a:solidFill>
                  <a:schemeClr val="tx1"/>
                </a:solidFill>
                <a:latin typeface="HG正楷書体-PRO" panose="03000600000000000000" pitchFamily="66" charset="-128"/>
                <a:ea typeface="HG正楷書体-PRO" panose="03000600000000000000" pitchFamily="66" charset="-128"/>
              </a:rPr>
              <a:t>12</a:t>
            </a:r>
            <a:r>
              <a:rPr lang="ja-JP" altLang="en-US" sz="1400" b="1" dirty="0">
                <a:solidFill>
                  <a:schemeClr val="tx1"/>
                </a:solidFill>
                <a:latin typeface="HG正楷書体-PRO" panose="03000600000000000000" pitchFamily="66" charset="-128"/>
                <a:ea typeface="HG正楷書体-PRO" panose="03000600000000000000" pitchFamily="66" charset="-128"/>
              </a:rPr>
              <a:t>年）</a:t>
            </a:r>
            <a:r>
              <a:rPr lang="en-US" altLang="ja-JP" sz="1400" b="1" dirty="0">
                <a:solidFill>
                  <a:schemeClr val="tx1"/>
                </a:solidFill>
                <a:latin typeface="HG正楷書体-PRO" panose="03000600000000000000" pitchFamily="66" charset="-128"/>
                <a:ea typeface="HG正楷書体-PRO" panose="03000600000000000000" pitchFamily="66" charset="-128"/>
              </a:rPr>
              <a:t>9</a:t>
            </a:r>
            <a:r>
              <a:rPr lang="ja-JP" altLang="en-US" sz="1400" b="1" dirty="0">
                <a:solidFill>
                  <a:schemeClr val="tx1"/>
                </a:solidFill>
                <a:latin typeface="HG正楷書体-PRO" panose="03000600000000000000" pitchFamily="66" charset="-128"/>
                <a:ea typeface="HG正楷書体-PRO" panose="03000600000000000000" pitchFamily="66" charset="-128"/>
              </a:rPr>
              <a:t>月</a:t>
            </a:r>
            <a:r>
              <a:rPr lang="en-US" altLang="ja-JP" sz="1400" b="1" dirty="0">
                <a:solidFill>
                  <a:schemeClr val="tx1"/>
                </a:solidFill>
                <a:latin typeface="HG正楷書体-PRO" panose="03000600000000000000" pitchFamily="66" charset="-128"/>
                <a:ea typeface="HG正楷書体-PRO" panose="03000600000000000000" pitchFamily="66" charset="-128"/>
              </a:rPr>
              <a:t>1</a:t>
            </a:r>
            <a:r>
              <a:rPr lang="ja-JP" altLang="en-US" sz="1400" b="1" dirty="0">
                <a:solidFill>
                  <a:schemeClr val="tx1"/>
                </a:solidFill>
                <a:latin typeface="HG正楷書体-PRO" panose="03000600000000000000" pitchFamily="66" charset="-128"/>
                <a:ea typeface="HG正楷書体-PRO" panose="03000600000000000000" pitchFamily="66" charset="-128"/>
              </a:rPr>
              <a:t>日</a:t>
            </a:r>
            <a:r>
              <a:rPr lang="en-US" altLang="ja-JP" sz="1400" b="1" dirty="0">
                <a:solidFill>
                  <a:schemeClr val="tx1"/>
                </a:solidFill>
                <a:latin typeface="HG正楷書体-PRO" panose="03000600000000000000" pitchFamily="66" charset="-128"/>
                <a:ea typeface="HG正楷書体-PRO" panose="03000600000000000000" pitchFamily="66" charset="-128"/>
              </a:rPr>
              <a:t>11</a:t>
            </a:r>
            <a:r>
              <a:rPr lang="ja-JP" altLang="en-US" sz="1400" b="1" dirty="0">
                <a:solidFill>
                  <a:schemeClr val="tx1"/>
                </a:solidFill>
                <a:latin typeface="HG正楷書体-PRO" panose="03000600000000000000" pitchFamily="66" charset="-128"/>
                <a:ea typeface="HG正楷書体-PRO" panose="03000600000000000000" pitchFamily="66" charset="-128"/>
              </a:rPr>
              <a:t>時</a:t>
            </a:r>
            <a:r>
              <a:rPr lang="en-US" altLang="ja-JP" sz="1400" b="1" dirty="0">
                <a:solidFill>
                  <a:schemeClr val="tx1"/>
                </a:solidFill>
                <a:latin typeface="HG正楷書体-PRO" panose="03000600000000000000" pitchFamily="66" charset="-128"/>
                <a:ea typeface="HG正楷書体-PRO" panose="03000600000000000000" pitchFamily="66" charset="-128"/>
              </a:rPr>
              <a:t>58</a:t>
            </a:r>
            <a:r>
              <a:rPr lang="ja-JP" altLang="en-US" sz="1400" b="1" dirty="0">
                <a:solidFill>
                  <a:schemeClr val="tx1"/>
                </a:solidFill>
                <a:latin typeface="HG正楷書体-PRO" panose="03000600000000000000" pitchFamily="66" charset="-128"/>
                <a:ea typeface="HG正楷書体-PRO" panose="03000600000000000000" pitchFamily="66" charset="-128"/>
              </a:rPr>
              <a:t>分</a:t>
            </a:r>
            <a:r>
              <a:rPr lang="en-US" altLang="ja-JP" sz="1400" b="1" dirty="0">
                <a:solidFill>
                  <a:schemeClr val="tx1"/>
                </a:solidFill>
                <a:latin typeface="HG正楷書体-PRO" panose="03000600000000000000" pitchFamily="66" charset="-128"/>
                <a:ea typeface="HG正楷書体-PRO" panose="03000600000000000000" pitchFamily="66" charset="-128"/>
              </a:rPr>
              <a:t>32</a:t>
            </a:r>
            <a:r>
              <a:rPr lang="ja-JP" altLang="en-US" sz="1400" b="1" dirty="0">
                <a:solidFill>
                  <a:schemeClr val="tx1"/>
                </a:solidFill>
                <a:latin typeface="HG正楷書体-PRO" panose="03000600000000000000" pitchFamily="66" charset="-128"/>
                <a:ea typeface="HG正楷書体-PRO" panose="03000600000000000000" pitchFamily="66" charset="-128"/>
              </a:rPr>
              <a:t>秒に関東地方又は近隣で発生した大正関東地震による地震災害である。相模湾北部を震源とする海溝型の巨大地震（巨大な揺れが三度発生した「三つ子地震」）であり、</a:t>
            </a:r>
            <a:r>
              <a:rPr lang="en-US" altLang="ja-JP" sz="1400" b="1" dirty="0">
                <a:solidFill>
                  <a:schemeClr val="tx1"/>
                </a:solidFill>
                <a:latin typeface="HG正楷書体-PRO" panose="03000600000000000000" pitchFamily="66" charset="-128"/>
                <a:ea typeface="HG正楷書体-PRO" panose="03000600000000000000" pitchFamily="66" charset="-128"/>
              </a:rPr>
              <a:t>2</a:t>
            </a:r>
            <a:r>
              <a:rPr lang="ja-JP" altLang="en-US" sz="1400" b="1" dirty="0">
                <a:solidFill>
                  <a:schemeClr val="tx1"/>
                </a:solidFill>
                <a:latin typeface="HG正楷書体-PRO" panose="03000600000000000000" pitchFamily="66" charset="-128"/>
                <a:ea typeface="HG正楷書体-PRO" panose="03000600000000000000" pitchFamily="66" charset="-128"/>
              </a:rPr>
              <a:t>日間にマグニチュード</a:t>
            </a:r>
            <a:r>
              <a:rPr lang="en-US" altLang="ja-JP" sz="1400" b="1" dirty="0">
                <a:solidFill>
                  <a:schemeClr val="tx1"/>
                </a:solidFill>
                <a:latin typeface="HG正楷書体-PRO" panose="03000600000000000000" pitchFamily="66" charset="-128"/>
                <a:ea typeface="HG正楷書体-PRO" panose="03000600000000000000" pitchFamily="66" charset="-128"/>
              </a:rPr>
              <a:t>7</a:t>
            </a:r>
            <a:r>
              <a:rPr lang="ja-JP" altLang="en-US" sz="1400" b="1" dirty="0">
                <a:solidFill>
                  <a:schemeClr val="tx1"/>
                </a:solidFill>
                <a:latin typeface="HG正楷書体-PRO" panose="03000600000000000000" pitchFamily="66" charset="-128"/>
                <a:ea typeface="HG正楷書体-PRO" panose="03000600000000000000" pitchFamily="66" charset="-128"/>
              </a:rPr>
              <a:t>を超える大地震が</a:t>
            </a:r>
            <a:r>
              <a:rPr lang="en-US" altLang="ja-JP" sz="1400" b="1" dirty="0">
                <a:solidFill>
                  <a:schemeClr val="tx1"/>
                </a:solidFill>
                <a:latin typeface="HG正楷書体-PRO" panose="03000600000000000000" pitchFamily="66" charset="-128"/>
                <a:ea typeface="HG正楷書体-PRO" panose="03000600000000000000" pitchFamily="66" charset="-128"/>
              </a:rPr>
              <a:t>6</a:t>
            </a:r>
            <a:r>
              <a:rPr lang="ja-JP" altLang="en-US" sz="1400" b="1" dirty="0">
                <a:solidFill>
                  <a:schemeClr val="tx1"/>
                </a:solidFill>
                <a:latin typeface="HG正楷書体-PRO" panose="03000600000000000000" pitchFamily="66" charset="-128"/>
                <a:ea typeface="HG正楷書体-PRO" panose="03000600000000000000" pitchFamily="66" charset="-128"/>
              </a:rPr>
              <a:t>回起きていた</a:t>
            </a:r>
            <a:endParaRPr lang="en-US" altLang="ja-JP" sz="1400" b="1" dirty="0">
              <a:solidFill>
                <a:schemeClr val="tx1"/>
              </a:solidFill>
              <a:latin typeface="HG正楷書体-PRO" panose="03000600000000000000" pitchFamily="66" charset="-128"/>
              <a:ea typeface="HG正楷書体-PRO" panose="03000600000000000000" pitchFamily="66" charset="-128"/>
            </a:endParaRPr>
          </a:p>
          <a:p>
            <a:pPr>
              <a:lnSpc>
                <a:spcPct val="120000"/>
              </a:lnSpc>
            </a:pPr>
            <a:r>
              <a:rPr lang="en-US" altLang="ja-JP" sz="1400" b="1" dirty="0">
                <a:solidFill>
                  <a:schemeClr val="tx1"/>
                </a:solidFill>
                <a:latin typeface="HG正楷書体-PRO" panose="03000600000000000000" pitchFamily="66" charset="-128"/>
                <a:ea typeface="HG正楷書体-PRO" panose="03000600000000000000" pitchFamily="66" charset="-128"/>
              </a:rPr>
              <a:t>190</a:t>
            </a:r>
            <a:r>
              <a:rPr lang="ja-JP" altLang="en-US" sz="1400" b="1" dirty="0">
                <a:solidFill>
                  <a:schemeClr val="tx1"/>
                </a:solidFill>
                <a:latin typeface="HG正楷書体-PRO" panose="03000600000000000000" pitchFamily="66" charset="-128"/>
                <a:ea typeface="HG正楷書体-PRO" panose="03000600000000000000" pitchFamily="66" charset="-128"/>
              </a:rPr>
              <a:t>万人が被災、</a:t>
            </a:r>
            <a:r>
              <a:rPr lang="en-US" altLang="ja-JP" sz="1400" b="1" dirty="0">
                <a:solidFill>
                  <a:schemeClr val="tx1"/>
                </a:solidFill>
                <a:latin typeface="HG正楷書体-PRO" panose="03000600000000000000" pitchFamily="66" charset="-128"/>
                <a:ea typeface="HG正楷書体-PRO" panose="03000600000000000000" pitchFamily="66" charset="-128"/>
              </a:rPr>
              <a:t>10</a:t>
            </a:r>
            <a:r>
              <a:rPr lang="ja-JP" altLang="en-US" sz="1400" b="1" dirty="0">
                <a:solidFill>
                  <a:schemeClr val="tx1"/>
                </a:solidFill>
                <a:latin typeface="HG正楷書体-PRO" panose="03000600000000000000" pitchFamily="66" charset="-128"/>
                <a:ea typeface="HG正楷書体-PRO" panose="03000600000000000000" pitchFamily="66" charset="-128"/>
              </a:rPr>
              <a:t>万</a:t>
            </a:r>
            <a:r>
              <a:rPr lang="en-US" altLang="ja-JP" sz="1400" b="1" dirty="0">
                <a:solidFill>
                  <a:schemeClr val="tx1"/>
                </a:solidFill>
                <a:latin typeface="HG正楷書体-PRO" panose="03000600000000000000" pitchFamily="66" charset="-128"/>
                <a:ea typeface="HG正楷書体-PRO" panose="03000600000000000000" pitchFamily="66" charset="-128"/>
              </a:rPr>
              <a:t>5</a:t>
            </a:r>
            <a:r>
              <a:rPr lang="ja-JP" altLang="en-US" sz="1400" b="1" dirty="0">
                <a:solidFill>
                  <a:schemeClr val="tx1"/>
                </a:solidFill>
                <a:latin typeface="HG正楷書体-PRO" panose="03000600000000000000" pitchFamily="66" charset="-128"/>
                <a:ea typeface="HG正楷書体-PRO" panose="03000600000000000000" pitchFamily="66" charset="-128"/>
              </a:rPr>
              <a:t>千人余が死亡あるいは行方不明になったとされる（犠牲者のほとんどは東京府と神奈川県が占めている）。建物被害においては全壊が</a:t>
            </a:r>
            <a:r>
              <a:rPr lang="en-US" altLang="ja-JP" sz="1400" b="1" dirty="0">
                <a:solidFill>
                  <a:schemeClr val="tx1"/>
                </a:solidFill>
                <a:latin typeface="HG正楷書体-PRO" panose="03000600000000000000" pitchFamily="66" charset="-128"/>
                <a:ea typeface="HG正楷書体-PRO" panose="03000600000000000000" pitchFamily="66" charset="-128"/>
              </a:rPr>
              <a:t>10</a:t>
            </a:r>
            <a:r>
              <a:rPr lang="ja-JP" altLang="en-US" sz="1400" b="1" dirty="0">
                <a:solidFill>
                  <a:schemeClr val="tx1"/>
                </a:solidFill>
                <a:latin typeface="HG正楷書体-PRO" panose="03000600000000000000" pitchFamily="66" charset="-128"/>
                <a:ea typeface="HG正楷書体-PRO" panose="03000600000000000000" pitchFamily="66" charset="-128"/>
              </a:rPr>
              <a:t>万</a:t>
            </a:r>
            <a:r>
              <a:rPr lang="en-US" altLang="ja-JP" sz="1400" b="1" dirty="0">
                <a:solidFill>
                  <a:schemeClr val="tx1"/>
                </a:solidFill>
                <a:latin typeface="HG正楷書体-PRO" panose="03000600000000000000" pitchFamily="66" charset="-128"/>
                <a:ea typeface="HG正楷書体-PRO" panose="03000600000000000000" pitchFamily="66" charset="-128"/>
              </a:rPr>
              <a:t>9</a:t>
            </a:r>
            <a:r>
              <a:rPr lang="ja-JP" altLang="en-US" sz="1400" b="1" dirty="0">
                <a:solidFill>
                  <a:schemeClr val="tx1"/>
                </a:solidFill>
                <a:latin typeface="HG正楷書体-PRO" panose="03000600000000000000" pitchFamily="66" charset="-128"/>
                <a:ea typeface="HG正楷書体-PRO" panose="03000600000000000000" pitchFamily="66" charset="-128"/>
              </a:rPr>
              <a:t>千余棟、全焼が</a:t>
            </a:r>
            <a:r>
              <a:rPr lang="en-US" altLang="ja-JP" sz="1400" b="1" dirty="0">
                <a:solidFill>
                  <a:schemeClr val="tx1"/>
                </a:solidFill>
                <a:latin typeface="HG正楷書体-PRO" panose="03000600000000000000" pitchFamily="66" charset="-128"/>
                <a:ea typeface="HG正楷書体-PRO" panose="03000600000000000000" pitchFamily="66" charset="-128"/>
              </a:rPr>
              <a:t>21</a:t>
            </a:r>
            <a:r>
              <a:rPr lang="ja-JP" altLang="en-US" sz="1400" b="1" dirty="0">
                <a:solidFill>
                  <a:schemeClr val="tx1"/>
                </a:solidFill>
                <a:latin typeface="HG正楷書体-PRO" panose="03000600000000000000" pitchFamily="66" charset="-128"/>
                <a:ea typeface="HG正楷書体-PRO" panose="03000600000000000000" pitchFamily="66" charset="-128"/>
              </a:rPr>
              <a:t>万</a:t>
            </a:r>
            <a:r>
              <a:rPr lang="en-US" altLang="ja-JP" sz="1400" b="1" dirty="0">
                <a:solidFill>
                  <a:schemeClr val="tx1"/>
                </a:solidFill>
                <a:latin typeface="HG正楷書体-PRO" panose="03000600000000000000" pitchFamily="66" charset="-128"/>
                <a:ea typeface="HG正楷書体-PRO" panose="03000600000000000000" pitchFamily="66" charset="-128"/>
              </a:rPr>
              <a:t>2000</a:t>
            </a:r>
            <a:r>
              <a:rPr lang="ja-JP" altLang="en-US" sz="1400" b="1" dirty="0">
                <a:solidFill>
                  <a:schemeClr val="tx1"/>
                </a:solidFill>
                <a:latin typeface="HG正楷書体-PRO" panose="03000600000000000000" pitchFamily="66" charset="-128"/>
                <a:ea typeface="HG正楷書体-PRO" panose="03000600000000000000" pitchFamily="66" charset="-128"/>
              </a:rPr>
              <a:t>余棟である。東京の火災被害が中心に報じられているが、被害の中心は震源断層のある神奈川県内で、振動による建物の倒壊のほか、液状化による地盤沈下、崖崩れ、沿岸部では津波による被害が発生した。</a:t>
            </a:r>
            <a:endParaRPr lang="en-US" altLang="ja-JP" sz="1400" b="1" dirty="0">
              <a:solidFill>
                <a:schemeClr val="tx1"/>
              </a:solidFill>
              <a:latin typeface="HG正楷書体-PRO" panose="03000600000000000000" pitchFamily="66" charset="-128"/>
              <a:ea typeface="HG正楷書体-PRO" panose="03000600000000000000" pitchFamily="66" charset="-128"/>
            </a:endParaRPr>
          </a:p>
          <a:p>
            <a:pPr>
              <a:lnSpc>
                <a:spcPct val="120000"/>
              </a:lnSpc>
            </a:pPr>
            <a:r>
              <a:rPr lang="ja-JP" altLang="en-US" sz="1400" b="1" dirty="0">
                <a:solidFill>
                  <a:schemeClr val="tx1"/>
                </a:solidFill>
                <a:latin typeface="HG正楷書体-PRO" panose="03000600000000000000" pitchFamily="66" charset="-128"/>
                <a:ea typeface="HG正楷書体-PRO" panose="03000600000000000000" pitchFamily="66" charset="-128"/>
              </a:rPr>
              <a:t>火災は地震発生時の強風に煽られ、墨田区横網町公園付近で出火し火災旋風を引き起こしながら広まり、旧東京市の約</a:t>
            </a:r>
            <a:r>
              <a:rPr lang="en-US" altLang="ja-JP" sz="1400" b="1" dirty="0">
                <a:solidFill>
                  <a:schemeClr val="tx1"/>
                </a:solidFill>
                <a:latin typeface="HG正楷書体-PRO" panose="03000600000000000000" pitchFamily="66" charset="-128"/>
                <a:ea typeface="HG正楷書体-PRO" panose="03000600000000000000" pitchFamily="66" charset="-128"/>
              </a:rPr>
              <a:t>43%</a:t>
            </a:r>
            <a:r>
              <a:rPr lang="ja-JP" altLang="en-US" sz="1400" b="1" dirty="0">
                <a:solidFill>
                  <a:schemeClr val="tx1"/>
                </a:solidFill>
                <a:latin typeface="HG正楷書体-PRO" panose="03000600000000000000" pitchFamily="66" charset="-128"/>
                <a:ea typeface="HG正楷書体-PRO" panose="03000600000000000000" pitchFamily="66" charset="-128"/>
              </a:rPr>
              <a:t>を焼失させた。鎮火したのは</a:t>
            </a:r>
            <a:r>
              <a:rPr lang="en-US" altLang="ja-JP" sz="1400" b="1" dirty="0">
                <a:solidFill>
                  <a:schemeClr val="tx1"/>
                </a:solidFill>
                <a:latin typeface="HG正楷書体-PRO" panose="03000600000000000000" pitchFamily="66" charset="-128"/>
                <a:ea typeface="HG正楷書体-PRO" panose="03000600000000000000" pitchFamily="66" charset="-128"/>
              </a:rPr>
              <a:t>40</a:t>
            </a:r>
            <a:r>
              <a:rPr lang="ja-JP" altLang="en-US" sz="1400" b="1" dirty="0">
                <a:solidFill>
                  <a:schemeClr val="tx1"/>
                </a:solidFill>
                <a:latin typeface="HG正楷書体-PRO" panose="03000600000000000000" pitchFamily="66" charset="-128"/>
                <a:ea typeface="HG正楷書体-PRO" panose="03000600000000000000" pitchFamily="66" charset="-128"/>
              </a:rPr>
              <a:t>時間以上経過した</a:t>
            </a:r>
            <a:r>
              <a:rPr lang="en-US" altLang="ja-JP" sz="1400" b="1" dirty="0">
                <a:solidFill>
                  <a:schemeClr val="tx1"/>
                </a:solidFill>
                <a:latin typeface="HG正楷書体-PRO" panose="03000600000000000000" pitchFamily="66" charset="-128"/>
                <a:ea typeface="HG正楷書体-PRO" panose="03000600000000000000" pitchFamily="66" charset="-128"/>
              </a:rPr>
              <a:t>2</a:t>
            </a:r>
            <a:r>
              <a:rPr lang="ja-JP" altLang="en-US" sz="1400" b="1" dirty="0">
                <a:solidFill>
                  <a:schemeClr val="tx1"/>
                </a:solidFill>
                <a:latin typeface="HG正楷書体-PRO" panose="03000600000000000000" pitchFamily="66" charset="-128"/>
                <a:ea typeface="HG正楷書体-PRO" panose="03000600000000000000" pitchFamily="66" charset="-128"/>
              </a:rPr>
              <a:t>日後の</a:t>
            </a:r>
            <a:r>
              <a:rPr lang="en-US" altLang="ja-JP" sz="1400" b="1" dirty="0">
                <a:solidFill>
                  <a:schemeClr val="tx1"/>
                </a:solidFill>
                <a:latin typeface="HG正楷書体-PRO" panose="03000600000000000000" pitchFamily="66" charset="-128"/>
                <a:ea typeface="HG正楷書体-PRO" panose="03000600000000000000" pitchFamily="66" charset="-128"/>
              </a:rPr>
              <a:t>9</a:t>
            </a:r>
            <a:r>
              <a:rPr lang="ja-JP" altLang="en-US" sz="1400" b="1" dirty="0">
                <a:solidFill>
                  <a:schemeClr val="tx1"/>
                </a:solidFill>
                <a:latin typeface="HG正楷書体-PRO" panose="03000600000000000000" pitchFamily="66" charset="-128"/>
                <a:ea typeface="HG正楷書体-PRO" panose="03000600000000000000" pitchFamily="66" charset="-128"/>
              </a:rPr>
              <a:t>月</a:t>
            </a:r>
            <a:r>
              <a:rPr lang="en-US" altLang="ja-JP" sz="1400" b="1" dirty="0">
                <a:solidFill>
                  <a:schemeClr val="tx1"/>
                </a:solidFill>
                <a:latin typeface="HG正楷書体-PRO" panose="03000600000000000000" pitchFamily="66" charset="-128"/>
                <a:ea typeface="HG正楷書体-PRO" panose="03000600000000000000" pitchFamily="66" charset="-128"/>
              </a:rPr>
              <a:t>3</a:t>
            </a:r>
            <a:r>
              <a:rPr lang="ja-JP" altLang="en-US" sz="1400" b="1" dirty="0">
                <a:solidFill>
                  <a:schemeClr val="tx1"/>
                </a:solidFill>
                <a:latin typeface="HG正楷書体-PRO" panose="03000600000000000000" pitchFamily="66" charset="-128"/>
                <a:ea typeface="HG正楷書体-PRO" panose="03000600000000000000" pitchFamily="66" charset="-128"/>
              </a:rPr>
              <a:t>日</a:t>
            </a:r>
            <a:r>
              <a:rPr lang="en-US" altLang="ja-JP" sz="1400" b="1" dirty="0">
                <a:solidFill>
                  <a:schemeClr val="tx1"/>
                </a:solidFill>
                <a:latin typeface="HG正楷書体-PRO" panose="03000600000000000000" pitchFamily="66" charset="-128"/>
                <a:ea typeface="HG正楷書体-PRO" panose="03000600000000000000" pitchFamily="66" charset="-128"/>
              </a:rPr>
              <a:t>10</a:t>
            </a:r>
            <a:r>
              <a:rPr lang="ja-JP" altLang="en-US" sz="1400" b="1" dirty="0">
                <a:solidFill>
                  <a:schemeClr val="tx1"/>
                </a:solidFill>
                <a:latin typeface="HG正楷書体-PRO" panose="03000600000000000000" pitchFamily="66" charset="-128"/>
                <a:ea typeface="HG正楷書体-PRO" panose="03000600000000000000" pitchFamily="66" charset="-128"/>
              </a:rPr>
              <a:t>時頃とされている。火災による被害は全犠牲者中、約九割にのぼるともいわれている。</a:t>
            </a:r>
            <a:endParaRPr lang="en-US" altLang="ja-JP" sz="1400" b="1" dirty="0">
              <a:solidFill>
                <a:schemeClr val="tx1"/>
              </a:solidFill>
              <a:latin typeface="HG正楷書体-PRO" panose="03000600000000000000" pitchFamily="66" charset="-128"/>
              <a:ea typeface="HG正楷書体-PRO" panose="03000600000000000000" pitchFamily="66" charset="-128"/>
            </a:endParaRPr>
          </a:p>
          <a:p>
            <a:pPr>
              <a:lnSpc>
                <a:spcPct val="120000"/>
              </a:lnSpc>
            </a:pPr>
            <a:r>
              <a:rPr lang="ja-JP" altLang="en-US" sz="1400" b="1" dirty="0">
                <a:solidFill>
                  <a:schemeClr val="tx1"/>
                </a:solidFill>
                <a:latin typeface="HG正楷書体-PRO" panose="03000600000000000000" pitchFamily="66" charset="-128"/>
                <a:ea typeface="HG正楷書体-PRO" panose="03000600000000000000" pitchFamily="66" charset="-128"/>
              </a:rPr>
              <a:t>津波の高さは、鎌倉由比ヶ浜では局地的に</a:t>
            </a:r>
            <a:r>
              <a:rPr lang="en-US" altLang="ja-JP" sz="1400" b="1" dirty="0">
                <a:solidFill>
                  <a:schemeClr val="tx1"/>
                </a:solidFill>
                <a:latin typeface="HG正楷書体-PRO" panose="03000600000000000000" pitchFamily="66" charset="-128"/>
                <a:ea typeface="HG正楷書体-PRO" panose="03000600000000000000" pitchFamily="66" charset="-128"/>
              </a:rPr>
              <a:t>9m</a:t>
            </a:r>
            <a:r>
              <a:rPr lang="ja-JP" altLang="en-US" sz="1400" b="1" dirty="0">
                <a:solidFill>
                  <a:schemeClr val="tx1"/>
                </a:solidFill>
                <a:latin typeface="HG正楷書体-PRO" panose="03000600000000000000" pitchFamily="66" charset="-128"/>
                <a:ea typeface="HG正楷書体-PRO" panose="03000600000000000000" pitchFamily="66" charset="-128"/>
              </a:rPr>
              <a:t>に達し、逗子、鎌倉、藤沢の沿岸では</a:t>
            </a:r>
            <a:r>
              <a:rPr lang="en-US" altLang="ja-JP" sz="1400" b="1" dirty="0">
                <a:solidFill>
                  <a:schemeClr val="tx1"/>
                </a:solidFill>
                <a:latin typeface="HG正楷書体-PRO" panose="03000600000000000000" pitchFamily="66" charset="-128"/>
                <a:ea typeface="HG正楷書体-PRO" panose="03000600000000000000" pitchFamily="66" charset="-128"/>
              </a:rPr>
              <a:t>5m</a:t>
            </a:r>
            <a:r>
              <a:rPr lang="ja-JP" altLang="en-US" sz="1400" b="1" dirty="0">
                <a:solidFill>
                  <a:schemeClr val="tx1"/>
                </a:solidFill>
                <a:latin typeface="HG正楷書体-PRO" panose="03000600000000000000" pitchFamily="66" charset="-128"/>
                <a:ea typeface="HG正楷書体-PRO" panose="03000600000000000000" pitchFamily="66" charset="-128"/>
              </a:rPr>
              <a:t>から</a:t>
            </a:r>
            <a:r>
              <a:rPr lang="en-US" altLang="ja-JP" sz="1400" b="1" dirty="0">
                <a:solidFill>
                  <a:schemeClr val="tx1"/>
                </a:solidFill>
                <a:latin typeface="HG正楷書体-PRO" panose="03000600000000000000" pitchFamily="66" charset="-128"/>
                <a:ea typeface="HG正楷書体-PRO" panose="03000600000000000000" pitchFamily="66" charset="-128"/>
              </a:rPr>
              <a:t>7m</a:t>
            </a:r>
            <a:r>
              <a:rPr lang="ja-JP" altLang="en-US" sz="1400" b="1" dirty="0">
                <a:solidFill>
                  <a:schemeClr val="tx1"/>
                </a:solidFill>
                <a:latin typeface="HG正楷書体-PRO" panose="03000600000000000000" pitchFamily="66" charset="-128"/>
                <a:ea typeface="HG正楷書体-PRO" panose="03000600000000000000" pitchFamily="66" charset="-128"/>
              </a:rPr>
              <a:t>の高さの津波が到達した。を</a:t>
            </a:r>
            <a:endParaRPr lang="en-US" altLang="ja-JP" sz="1400" b="1" dirty="0">
              <a:solidFill>
                <a:schemeClr val="tx1"/>
              </a:solidFill>
              <a:latin typeface="HG正楷書体-PRO" panose="03000600000000000000" pitchFamily="66" charset="-128"/>
              <a:ea typeface="HG正楷書体-PRO" panose="03000600000000000000" pitchFamily="66" charset="-128"/>
            </a:endParaRPr>
          </a:p>
        </p:txBody>
      </p:sp>
      <p:graphicFrame>
        <p:nvGraphicFramePr>
          <p:cNvPr id="5" name="表 4"/>
          <p:cNvGraphicFramePr>
            <a:graphicFrameLocks noGrp="1"/>
          </p:cNvGraphicFramePr>
          <p:nvPr>
            <p:extLst>
              <p:ext uri="{D42A27DB-BD31-4B8C-83A1-F6EECF244321}">
                <p14:modId xmlns:p14="http://schemas.microsoft.com/office/powerpoint/2010/main" val="434295684"/>
              </p:ext>
            </p:extLst>
          </p:nvPr>
        </p:nvGraphicFramePr>
        <p:xfrm>
          <a:off x="8696763" y="5799916"/>
          <a:ext cx="3231886" cy="1013460"/>
        </p:xfrm>
        <a:graphic>
          <a:graphicData uri="http://schemas.openxmlformats.org/drawingml/2006/table">
            <a:tbl>
              <a:tblPr>
                <a:tableStyleId>{21E4AEA4-8DFA-4A89-87EB-49C32662AFE0}</a:tableStyleId>
              </a:tblPr>
              <a:tblGrid>
                <a:gridCol w="1520887">
                  <a:extLst>
                    <a:ext uri="{9D8B030D-6E8A-4147-A177-3AD203B41FA5}">
                      <a16:colId xmlns:a16="http://schemas.microsoft.com/office/drawing/2014/main" val="20000"/>
                    </a:ext>
                  </a:extLst>
                </a:gridCol>
                <a:gridCol w="1710999">
                  <a:extLst>
                    <a:ext uri="{9D8B030D-6E8A-4147-A177-3AD203B41FA5}">
                      <a16:colId xmlns:a16="http://schemas.microsoft.com/office/drawing/2014/main" val="20001"/>
                    </a:ext>
                  </a:extLst>
                </a:gridCol>
              </a:tblGrid>
              <a:tr h="200025">
                <a:tc>
                  <a:txBody>
                    <a:bodyPr/>
                    <a:lstStyle/>
                    <a:p>
                      <a:pPr algn="r" fontAlgn="ctr"/>
                      <a:r>
                        <a:rPr lang="ja-JP" altLang="en-US" sz="1600" u="none" strike="noStrike" dirty="0">
                          <a:effectLst/>
                        </a:rPr>
                        <a:t>死者・行方不明</a:t>
                      </a:r>
                      <a:r>
                        <a:rPr lang="zh-TW" altLang="en-US" sz="1600" u="none" strike="noStrike" dirty="0">
                          <a:effectLst/>
                        </a:rPr>
                        <a:t>：</a:t>
                      </a:r>
                      <a:endParaRPr lang="zh-TW" altLang="en-US"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tc>
                  <a:txBody>
                    <a:bodyPr/>
                    <a:lstStyle/>
                    <a:p>
                      <a:pPr algn="l" fontAlgn="ctr"/>
                      <a:r>
                        <a:rPr kumimoji="1" lang="en-US" altLang="ja-JP" sz="1600" b="0" i="0" kern="1200" dirty="0">
                          <a:solidFill>
                            <a:schemeClr val="dk1"/>
                          </a:solidFill>
                          <a:effectLst/>
                          <a:latin typeface="+mn-lt"/>
                          <a:ea typeface="+mn-ea"/>
                          <a:cs typeface="+mn-cs"/>
                        </a:rPr>
                        <a:t>105,385</a:t>
                      </a:r>
                      <a:r>
                        <a:rPr lang="en-US" altLang="ja-JP" sz="1600" u="none" strike="noStrike" dirty="0">
                          <a:effectLst/>
                        </a:rPr>
                        <a:t> </a:t>
                      </a:r>
                      <a:r>
                        <a:rPr lang="ja-JP" altLang="en-US" sz="1600" u="none" strike="noStrike" dirty="0">
                          <a:effectLst/>
                        </a:rPr>
                        <a:t>人</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0"/>
                  </a:ext>
                </a:extLst>
              </a:tr>
              <a:tr h="200025">
                <a:tc>
                  <a:txBody>
                    <a:bodyPr/>
                    <a:lstStyle/>
                    <a:p>
                      <a:pPr algn="r" fontAlgn="ctr"/>
                      <a:r>
                        <a:rPr lang="ja-JP" altLang="en-US" sz="1600" u="none" strike="noStrike">
                          <a:effectLst/>
                        </a:rPr>
                        <a:t>負傷者：</a:t>
                      </a:r>
                      <a:endParaRPr lang="ja-JP" altLang="en-US" sz="1600" b="1" i="0" u="none" strike="noStrike">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tc>
                  <a:txBody>
                    <a:bodyPr/>
                    <a:lstStyle/>
                    <a:p>
                      <a:pPr algn="l" fontAlgn="ctr"/>
                      <a:r>
                        <a:rPr kumimoji="1" lang="en-US" altLang="ja-JP" sz="1600" b="0" i="0" kern="1200" dirty="0">
                          <a:solidFill>
                            <a:schemeClr val="dk1"/>
                          </a:solidFill>
                          <a:effectLst/>
                          <a:latin typeface="+mn-lt"/>
                          <a:ea typeface="+mn-ea"/>
                          <a:cs typeface="+mn-cs"/>
                        </a:rPr>
                        <a:t>103,733</a:t>
                      </a:r>
                      <a:r>
                        <a:rPr lang="ja-JP" altLang="en-US" sz="1600" u="none" strike="noStrike" dirty="0">
                          <a:effectLst/>
                        </a:rPr>
                        <a:t>人</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1"/>
                  </a:ext>
                </a:extLst>
              </a:tr>
              <a:tr h="200025">
                <a:tc>
                  <a:txBody>
                    <a:bodyPr/>
                    <a:lstStyle/>
                    <a:p>
                      <a:pPr algn="r" fontAlgn="ctr"/>
                      <a:r>
                        <a:rPr lang="ja-JP" altLang="en-US" sz="1600" u="none" strike="noStrike">
                          <a:effectLst/>
                        </a:rPr>
                        <a:t>避難者数：</a:t>
                      </a:r>
                      <a:endParaRPr lang="ja-JP" altLang="en-US" sz="1600" b="1" i="0" u="none" strike="noStrike">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tc>
                  <a:txBody>
                    <a:bodyPr/>
                    <a:lstStyle/>
                    <a:p>
                      <a:pPr algn="l" fontAlgn="ctr"/>
                      <a:r>
                        <a:rPr lang="en-US" altLang="ja-JP" sz="1600" u="none" strike="noStrike" dirty="0">
                          <a:effectLst/>
                        </a:rPr>
                        <a:t>---</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2"/>
                  </a:ext>
                </a:extLst>
              </a:tr>
              <a:tr h="200025">
                <a:tc>
                  <a:txBody>
                    <a:bodyPr/>
                    <a:lstStyle/>
                    <a:p>
                      <a:pPr algn="r" fontAlgn="ctr"/>
                      <a:r>
                        <a:rPr lang="ja-JP" altLang="en-US" sz="1600" u="none" strike="noStrike">
                          <a:effectLst/>
                        </a:rPr>
                        <a:t>被害総額：</a:t>
                      </a:r>
                      <a:endParaRPr lang="ja-JP" altLang="en-US" sz="1600" b="1" i="0" u="none" strike="noStrike">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tc>
                  <a:txBody>
                    <a:bodyPr/>
                    <a:lstStyle/>
                    <a:p>
                      <a:pPr algn="l" fontAlgn="ctr"/>
                      <a:r>
                        <a:rPr lang="en-US" altLang="ja-JP" sz="1600" u="none" strike="noStrike" dirty="0">
                          <a:effectLst/>
                        </a:rPr>
                        <a:t>65</a:t>
                      </a:r>
                      <a:r>
                        <a:rPr lang="ja-JP" altLang="en-US" sz="1600" u="none" strike="noStrike" dirty="0">
                          <a:effectLst/>
                        </a:rPr>
                        <a:t>億円</a:t>
                      </a:r>
                      <a:r>
                        <a:rPr lang="en-US" altLang="ja-JP" sz="1600" u="none" strike="noStrike" dirty="0">
                          <a:effectLst/>
                        </a:rPr>
                        <a:t>(200</a:t>
                      </a:r>
                      <a:r>
                        <a:rPr lang="ja-JP" altLang="en-US" sz="1600" u="none" strike="noStrike" dirty="0">
                          <a:effectLst/>
                        </a:rPr>
                        <a:t>兆円</a:t>
                      </a:r>
                      <a:r>
                        <a:rPr lang="en-US" altLang="ja-JP" sz="1600" u="none" strike="noStrike" dirty="0">
                          <a:effectLst/>
                        </a:rPr>
                        <a:t>)</a:t>
                      </a:r>
                    </a:p>
                  </a:txBody>
                  <a:tcPr marL="9525" marR="9525" marT="9525" marB="0" anchor="ctr"/>
                </a:tc>
                <a:extLst>
                  <a:ext uri="{0D108BD9-81ED-4DB2-BD59-A6C34878D82A}">
                    <a16:rowId xmlns:a16="http://schemas.microsoft.com/office/drawing/2014/main" val="10003"/>
                  </a:ext>
                </a:extLst>
              </a:tr>
            </a:tbl>
          </a:graphicData>
        </a:graphic>
      </p:graphicFrame>
      <p:pic>
        <p:nvPicPr>
          <p:cNvPr id="1026" name="Picture 2">
            <a:extLst>
              <a:ext uri="{FF2B5EF4-FFF2-40B4-BE49-F238E27FC236}">
                <a16:creationId xmlns:a16="http://schemas.microsoft.com/office/drawing/2014/main" id="{41D87C5B-8357-DE51-EB17-D91AB6A6E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1560" y="795337"/>
            <a:ext cx="6096000" cy="52673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関東大震災」の画像検索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398" y="1618441"/>
            <a:ext cx="5420251" cy="36107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blogimg.goo.ne.jp/user_image/12/9a/0d232634a49bf70163d7b8c61a1309d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2023" y="476672"/>
            <a:ext cx="4953000" cy="5238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画像検索結果"/>
          <p:cNvPicPr>
            <a:picLocks noChangeAspect="1" noChangeArrowheads="1"/>
          </p:cNvPicPr>
          <p:nvPr/>
        </p:nvPicPr>
        <p:blipFill rotWithShape="1">
          <a:blip r:embed="rId7">
            <a:extLst>
              <a:ext uri="{28A0092B-C50C-407E-A947-70E740481C1C}">
                <a14:useLocalDpi xmlns:a14="http://schemas.microsoft.com/office/drawing/2010/main" val="0"/>
              </a:ext>
            </a:extLst>
          </a:blip>
          <a:srcRect l="50000"/>
          <a:stretch/>
        </p:blipFill>
        <p:spPr bwMode="auto">
          <a:xfrm>
            <a:off x="6794849" y="470421"/>
            <a:ext cx="2942635" cy="367240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グループ化 8">
            <a:extLst>
              <a:ext uri="{FF2B5EF4-FFF2-40B4-BE49-F238E27FC236}">
                <a16:creationId xmlns:a16="http://schemas.microsoft.com/office/drawing/2014/main" id="{E14400F0-5B78-2AD8-679E-FC6E40BE1E36}"/>
              </a:ext>
            </a:extLst>
          </p:cNvPr>
          <p:cNvGrpSpPr/>
          <p:nvPr/>
        </p:nvGrpSpPr>
        <p:grpSpPr>
          <a:xfrm>
            <a:off x="5225523" y="452645"/>
            <a:ext cx="6980969" cy="4534219"/>
            <a:chOff x="5225523" y="452645"/>
            <a:chExt cx="6980969" cy="4534219"/>
          </a:xfrm>
        </p:grpSpPr>
        <p:pic>
          <p:nvPicPr>
            <p:cNvPr id="7" name="図 6">
              <a:extLst>
                <a:ext uri="{FF2B5EF4-FFF2-40B4-BE49-F238E27FC236}">
                  <a16:creationId xmlns:a16="http://schemas.microsoft.com/office/drawing/2014/main" id="{30E93AC6-407D-A9CC-52B1-371AA0092F92}"/>
                </a:ext>
              </a:extLst>
            </p:cNvPr>
            <p:cNvPicPr>
              <a:picLocks noChangeAspect="1"/>
            </p:cNvPicPr>
            <p:nvPr/>
          </p:nvPicPr>
          <p:blipFill rotWithShape="1">
            <a:blip r:embed="rId8"/>
            <a:srcRect l="12816" t="29097" r="33360" b="29441"/>
            <a:stretch/>
          </p:blipFill>
          <p:spPr>
            <a:xfrm>
              <a:off x="5225523" y="452645"/>
              <a:ext cx="6980969" cy="4534219"/>
            </a:xfrm>
            <a:prstGeom prst="rect">
              <a:avLst/>
            </a:prstGeom>
          </p:spPr>
        </p:pic>
        <p:sp>
          <p:nvSpPr>
            <p:cNvPr id="8" name="テキスト ボックス 7">
              <a:extLst>
                <a:ext uri="{FF2B5EF4-FFF2-40B4-BE49-F238E27FC236}">
                  <a16:creationId xmlns:a16="http://schemas.microsoft.com/office/drawing/2014/main" id="{17ED8940-E94E-881C-BCE7-6EB87E34E4C7}"/>
                </a:ext>
              </a:extLst>
            </p:cNvPr>
            <p:cNvSpPr txBox="1"/>
            <p:nvPr/>
          </p:nvSpPr>
          <p:spPr>
            <a:xfrm>
              <a:off x="5303912" y="524258"/>
              <a:ext cx="3647152" cy="369332"/>
            </a:xfrm>
            <a:prstGeom prst="rect">
              <a:avLst/>
            </a:prstGeom>
            <a:solidFill>
              <a:schemeClr val="bg1"/>
            </a:solidFill>
          </p:spPr>
          <p:txBody>
            <a:bodyPr wrap="none" rtlCol="0">
              <a:spAutoFit/>
            </a:bodyPr>
            <a:lstStyle/>
            <a:p>
              <a:r>
                <a:rPr kumimoji="1" lang="ja-JP" altLang="en-US" dirty="0"/>
                <a:t>由比ガ浜津波被害（関東大震災）</a:t>
              </a:r>
            </a:p>
          </p:txBody>
        </p:sp>
      </p:grpSp>
    </p:spTree>
    <p:extLst>
      <p:ext uri="{BB962C8B-B14F-4D97-AF65-F5344CB8AC3E}">
        <p14:creationId xmlns:p14="http://schemas.microsoft.com/office/powerpoint/2010/main" val="226316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randombar(horizontal)">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fade">
                                      <p:cBhvr>
                                        <p:cTn id="18" dur="500"/>
                                        <p:tgtEl>
                                          <p:spTgt spid="512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参考資料</a:t>
            </a:r>
            <a:endParaRPr kumimoji="1" lang="ja-JP" dirty="0"/>
          </a:p>
        </p:txBody>
      </p:sp>
      <p:sp>
        <p:nvSpPr>
          <p:cNvPr id="8" name="テキスト ボックス 7"/>
          <p:cNvSpPr txBox="1"/>
          <p:nvPr/>
        </p:nvSpPr>
        <p:spPr>
          <a:xfrm>
            <a:off x="2351584" y="2060848"/>
            <a:ext cx="6647974" cy="424731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ja-JP" altLang="en-US" dirty="0">
                <a:latin typeface="+mn-ea"/>
              </a:rPr>
              <a:t>平成</a:t>
            </a:r>
            <a:r>
              <a:rPr kumimoji="1" lang="en-US" altLang="ja-JP" dirty="0">
                <a:latin typeface="+mn-ea"/>
              </a:rPr>
              <a:t>25</a:t>
            </a:r>
            <a:r>
              <a:rPr kumimoji="1" lang="ja-JP" altLang="en-US" dirty="0">
                <a:latin typeface="+mn-ea"/>
              </a:rPr>
              <a:t>年第</a:t>
            </a:r>
            <a:r>
              <a:rPr kumimoji="1" lang="en-US" altLang="ja-JP" dirty="0">
                <a:latin typeface="+mn-ea"/>
              </a:rPr>
              <a:t>12</a:t>
            </a:r>
            <a:r>
              <a:rPr kumimoji="1" lang="ja-JP" altLang="en-US" dirty="0">
                <a:latin typeface="+mn-ea"/>
              </a:rPr>
              <a:t>回消防団幹部候補中央特別研修（日本消防協会）</a:t>
            </a:r>
            <a:endParaRPr kumimoji="1" lang="en-US" altLang="ja-JP" dirty="0">
              <a:latin typeface="+mn-ea"/>
            </a:endParaRPr>
          </a:p>
          <a:p>
            <a:r>
              <a:rPr kumimoji="1" lang="ja-JP" altLang="en-US" dirty="0">
                <a:latin typeface="+mn-ea"/>
              </a:rPr>
              <a:t>　・総務省消防庁　防災課長　山口秀樹　</a:t>
            </a:r>
            <a:endParaRPr kumimoji="1" lang="en-US" altLang="ja-JP" dirty="0">
              <a:latin typeface="+mn-ea"/>
            </a:endParaRPr>
          </a:p>
          <a:p>
            <a:r>
              <a:rPr kumimoji="1" lang="ja-JP" altLang="en-US" dirty="0">
                <a:latin typeface="+mn-ea"/>
              </a:rPr>
              <a:t>　・</a:t>
            </a:r>
            <a:r>
              <a:rPr kumimoji="1" lang="en-US" altLang="ja-JP" dirty="0">
                <a:latin typeface="+mn-ea"/>
              </a:rPr>
              <a:t>FDMA</a:t>
            </a:r>
            <a:r>
              <a:rPr kumimoji="1" lang="ja-JP" altLang="en-US" dirty="0">
                <a:latin typeface="+mn-ea"/>
              </a:rPr>
              <a:t>危機管理センター　対策室長　高橋哲郎</a:t>
            </a:r>
            <a:endParaRPr kumimoji="1" lang="en-US" altLang="ja-JP" dirty="0">
              <a:latin typeface="+mn-ea"/>
            </a:endParaRPr>
          </a:p>
          <a:p>
            <a:r>
              <a:rPr kumimoji="1" lang="ja-JP" altLang="en-US" dirty="0">
                <a:latin typeface="+mn-ea"/>
              </a:rPr>
              <a:t>　・岩手県大槌町消防団　部長　鈴木亨</a:t>
            </a:r>
            <a:endParaRPr kumimoji="1" lang="en-US" altLang="ja-JP" dirty="0">
              <a:latin typeface="+mn-ea"/>
            </a:endParaRPr>
          </a:p>
          <a:p>
            <a:r>
              <a:rPr kumimoji="1" lang="ja-JP" altLang="en-US" dirty="0">
                <a:latin typeface="+mn-ea"/>
              </a:rPr>
              <a:t>　・静岡大学防災総合センター　准教授　牛山素行</a:t>
            </a:r>
            <a:endParaRPr kumimoji="1" lang="en-US" altLang="ja-JP" dirty="0">
              <a:latin typeface="+mn-ea"/>
            </a:endParaRPr>
          </a:p>
          <a:p>
            <a:r>
              <a:rPr lang="ja-JP" altLang="en-US" dirty="0">
                <a:latin typeface="+mn-ea"/>
              </a:rPr>
              <a:t>　・総務省消防庁消防大学校　客員教授　日野 宗門</a:t>
            </a:r>
            <a:endParaRPr kumimoji="1" lang="en-US" altLang="ja-JP" dirty="0">
              <a:latin typeface="+mn-ea"/>
            </a:endParaRPr>
          </a:p>
          <a:p>
            <a:endParaRPr kumimoji="1" lang="en-US" altLang="ja-JP" dirty="0"/>
          </a:p>
          <a:p>
            <a:r>
              <a:rPr kumimoji="1" lang="ja-JP" altLang="en-US" dirty="0"/>
              <a:t>東京消防庁</a:t>
            </a:r>
            <a:endParaRPr kumimoji="1" lang="en-US" altLang="ja-JP" dirty="0"/>
          </a:p>
          <a:p>
            <a:r>
              <a:rPr kumimoji="1" lang="ja-JP" altLang="en-US" dirty="0"/>
              <a:t>　　　　　　　　救急課研修</a:t>
            </a:r>
            <a:endParaRPr kumimoji="1" lang="en-US" altLang="ja-JP" dirty="0"/>
          </a:p>
          <a:p>
            <a:r>
              <a:rPr kumimoji="1" lang="ja-JP" altLang="en-US" dirty="0"/>
              <a:t>　平成２３年度　機関課研修</a:t>
            </a:r>
            <a:endParaRPr kumimoji="1" lang="en-US" altLang="ja-JP" dirty="0"/>
          </a:p>
          <a:p>
            <a:r>
              <a:rPr kumimoji="1" lang="ja-JP" altLang="en-US" dirty="0"/>
              <a:t>　平成２４年度　救助課研修</a:t>
            </a:r>
            <a:endParaRPr kumimoji="1" lang="en-US" altLang="ja-JP" dirty="0"/>
          </a:p>
          <a:p>
            <a:r>
              <a:rPr kumimoji="1" lang="ja-JP" altLang="en-US" dirty="0"/>
              <a:t>　平成２７年度　指揮幹部研修</a:t>
            </a:r>
            <a:endParaRPr kumimoji="1" lang="en-US" altLang="ja-JP" dirty="0"/>
          </a:p>
          <a:p>
            <a:endParaRPr kumimoji="1" lang="en-US" altLang="ja-JP" dirty="0"/>
          </a:p>
          <a:p>
            <a:r>
              <a:rPr kumimoji="1" lang="ja-JP" altLang="en-US" dirty="0"/>
              <a:t>インターネットの情報各種</a:t>
            </a:r>
            <a:endParaRPr kumimoji="1" lang="en-US" altLang="ja-JP" dirty="0"/>
          </a:p>
          <a:p>
            <a:r>
              <a:rPr kumimoji="1" lang="en-US" altLang="ja-JP" dirty="0" err="1"/>
              <a:t>youtube</a:t>
            </a:r>
            <a:endParaRPr kumimoji="1" lang="en-US" altLang="ja-JP" dirty="0"/>
          </a:p>
        </p:txBody>
      </p:sp>
    </p:spTree>
    <p:extLst>
      <p:ext uri="{BB962C8B-B14F-4D97-AF65-F5344CB8AC3E}">
        <p14:creationId xmlns:p14="http://schemas.microsoft.com/office/powerpoint/2010/main" val="267828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j-ea"/>
                <a:ea typeface="+mj-ea"/>
              </a:rPr>
              <a:t>防災とは</a:t>
            </a:r>
          </a:p>
        </p:txBody>
      </p:sp>
      <p:sp>
        <p:nvSpPr>
          <p:cNvPr id="7" name="テキスト ボックス 6"/>
          <p:cNvSpPr txBox="1"/>
          <p:nvPr/>
        </p:nvSpPr>
        <p:spPr>
          <a:xfrm>
            <a:off x="4439816" y="1916832"/>
            <a:ext cx="2739211" cy="4738840"/>
          </a:xfrm>
          <a:prstGeom prst="rect">
            <a:avLst/>
          </a:prstGeom>
          <a:noFill/>
        </p:spPr>
        <p:txBody>
          <a:bodyPr vert="eaVert" wrap="square" rtlCol="0">
            <a:spAutoFit/>
          </a:bodyPr>
          <a:lstStyle/>
          <a:p>
            <a:r>
              <a:rPr kumimoji="1" lang="ja-JP" altLang="en-US" sz="16600" dirty="0">
                <a:latin typeface="+mn-ea"/>
              </a:rPr>
              <a:t>防災</a:t>
            </a:r>
          </a:p>
        </p:txBody>
      </p:sp>
      <p:sp>
        <p:nvSpPr>
          <p:cNvPr id="8" name="テキスト ボックス 7"/>
          <p:cNvSpPr txBox="1"/>
          <p:nvPr/>
        </p:nvSpPr>
        <p:spPr>
          <a:xfrm>
            <a:off x="1991544" y="1920190"/>
            <a:ext cx="2739211" cy="4738840"/>
          </a:xfrm>
          <a:prstGeom prst="rect">
            <a:avLst/>
          </a:prstGeom>
          <a:noFill/>
        </p:spPr>
        <p:txBody>
          <a:bodyPr vert="eaVert" wrap="square" rtlCol="0">
            <a:spAutoFit/>
          </a:bodyPr>
          <a:lstStyle/>
          <a:p>
            <a:r>
              <a:rPr kumimoji="1" lang="ja-JP" altLang="en-US" sz="16600" dirty="0">
                <a:latin typeface="+mn-ea"/>
              </a:rPr>
              <a:t>予減</a:t>
            </a:r>
          </a:p>
        </p:txBody>
      </p:sp>
      <p:cxnSp>
        <p:nvCxnSpPr>
          <p:cNvPr id="10" name="直線コネクタ 9"/>
          <p:cNvCxnSpPr/>
          <p:nvPr/>
        </p:nvCxnSpPr>
        <p:spPr>
          <a:xfrm>
            <a:off x="1703512" y="4077072"/>
            <a:ext cx="5688632"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1703512" y="6237312"/>
            <a:ext cx="568863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8378777" y="3578366"/>
            <a:ext cx="2749471" cy="707886"/>
          </a:xfrm>
          <a:prstGeom prst="rect">
            <a:avLst/>
          </a:prstGeom>
          <a:noFill/>
        </p:spPr>
        <p:txBody>
          <a:bodyPr wrap="none" rtlCol="0">
            <a:spAutoFit/>
          </a:bodyPr>
          <a:lstStyle/>
          <a:p>
            <a:r>
              <a:rPr kumimoji="1" lang="ja-JP" altLang="en-US" sz="4000" dirty="0">
                <a:latin typeface="+mn-ea"/>
              </a:rPr>
              <a:t>災害を防ぐ</a:t>
            </a:r>
          </a:p>
        </p:txBody>
      </p:sp>
      <p:sp>
        <p:nvSpPr>
          <p:cNvPr id="13" name="テキスト ボックス 12"/>
          <p:cNvSpPr txBox="1"/>
          <p:nvPr/>
        </p:nvSpPr>
        <p:spPr>
          <a:xfrm>
            <a:off x="7392144" y="2326206"/>
            <a:ext cx="4320481" cy="707886"/>
          </a:xfrm>
          <a:prstGeom prst="rect">
            <a:avLst/>
          </a:prstGeom>
          <a:noFill/>
        </p:spPr>
        <p:txBody>
          <a:bodyPr wrap="square" rtlCol="0">
            <a:spAutoFit/>
          </a:bodyPr>
          <a:lstStyle/>
          <a:p>
            <a:r>
              <a:rPr lang="ja-JP" altLang="en-US" sz="4000" dirty="0">
                <a:latin typeface="+mn-ea"/>
              </a:rPr>
              <a:t>予め備えを怠らず</a:t>
            </a:r>
            <a:endParaRPr kumimoji="1" lang="ja-JP" altLang="en-US" sz="4000" dirty="0">
              <a:latin typeface="+mn-ea"/>
            </a:endParaRPr>
          </a:p>
        </p:txBody>
      </p:sp>
      <p:sp>
        <p:nvSpPr>
          <p:cNvPr id="14" name="テキスト ボックス 13"/>
          <p:cNvSpPr txBox="1"/>
          <p:nvPr/>
        </p:nvSpPr>
        <p:spPr>
          <a:xfrm>
            <a:off x="8074745" y="4509120"/>
            <a:ext cx="3105108" cy="1323439"/>
          </a:xfrm>
          <a:prstGeom prst="rect">
            <a:avLst/>
          </a:prstGeom>
          <a:noFill/>
        </p:spPr>
        <p:txBody>
          <a:bodyPr wrap="square" rtlCol="0">
            <a:spAutoFit/>
          </a:bodyPr>
          <a:lstStyle/>
          <a:p>
            <a:r>
              <a:rPr lang="ja-JP" altLang="en-US" sz="4000" dirty="0">
                <a:latin typeface="+mn-ea"/>
              </a:rPr>
              <a:t>被害を最小限に減らす</a:t>
            </a:r>
            <a:endParaRPr kumimoji="1" lang="ja-JP" altLang="en-US" sz="4000" dirty="0">
              <a:latin typeface="+mn-ea"/>
            </a:endParaRPr>
          </a:p>
        </p:txBody>
      </p:sp>
    </p:spTree>
    <p:extLst>
      <p:ext uri="{BB962C8B-B14F-4D97-AF65-F5344CB8AC3E}">
        <p14:creationId xmlns:p14="http://schemas.microsoft.com/office/powerpoint/2010/main" val="92963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2" presetClass="entr" presetSubtype="2"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fin</a:t>
            </a:r>
            <a:endParaRPr kumimoji="1" lang="ja-JP" altLang="en-US" dirty="0"/>
          </a:p>
        </p:txBody>
      </p:sp>
      <p:sp>
        <p:nvSpPr>
          <p:cNvPr id="7" name="タイトル 1"/>
          <p:cNvSpPr txBox="1">
            <a:spLocks/>
          </p:cNvSpPr>
          <p:nvPr/>
        </p:nvSpPr>
        <p:spPr>
          <a:xfrm>
            <a:off x="1284841" y="1353549"/>
            <a:ext cx="9763000" cy="1524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lang="ja-JP" sz="3600"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pPr algn="ctr"/>
            <a:r>
              <a:rPr lang="ja-JP" altLang="en-US" sz="6000" dirty="0">
                <a:solidFill>
                  <a:schemeClr val="tx1"/>
                </a:solidFill>
                <a:latin typeface="+mj-ea"/>
                <a:ea typeface="+mj-ea"/>
              </a:rPr>
              <a:t>ありがとうございました。</a:t>
            </a:r>
          </a:p>
        </p:txBody>
      </p:sp>
      <p:pic>
        <p:nvPicPr>
          <p:cNvPr id="8" name="Picture 2" descr="G:\デスクトップ\消防DATA\リアルポスター\整列.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6508" y="4149080"/>
            <a:ext cx="3039958" cy="22833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mff1.org/PC/pipipiga/photo_img/091213_kunren/IMG_65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588329"/>
            <a:ext cx="2388096" cy="15895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C:\Users\digilabo-T451\Desktop\matid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0716" y="2854779"/>
            <a:ext cx="6191250" cy="34671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845646" y="6177905"/>
            <a:ext cx="3416320" cy="369332"/>
          </a:xfrm>
          <a:prstGeom prst="rect">
            <a:avLst/>
          </a:prstGeom>
          <a:noFill/>
        </p:spPr>
        <p:txBody>
          <a:bodyPr wrap="none" rtlCol="0">
            <a:spAutoFit/>
          </a:bodyPr>
          <a:lstStyle/>
          <a:p>
            <a:r>
              <a:rPr kumimoji="1" lang="ja-JP" altLang="en-US" dirty="0"/>
              <a:t>町田市消防団救助指導員第一期</a:t>
            </a:r>
          </a:p>
        </p:txBody>
      </p:sp>
    </p:spTree>
    <p:extLst>
      <p:ext uri="{BB962C8B-B14F-4D97-AF65-F5344CB8AC3E}">
        <p14:creationId xmlns:p14="http://schemas.microsoft.com/office/powerpoint/2010/main" val="427036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258" y="2169257"/>
            <a:ext cx="5715000" cy="286702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lang="ja-JP" altLang="en-US"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阪神・淡路大震災</a:t>
            </a:r>
          </a:p>
        </p:txBody>
      </p:sp>
      <p:sp>
        <p:nvSpPr>
          <p:cNvPr id="3" name="コンテンツ プレースホルダー 2"/>
          <p:cNvSpPr>
            <a:spLocks noGrp="1"/>
          </p:cNvSpPr>
          <p:nvPr>
            <p:ph idx="1"/>
          </p:nvPr>
        </p:nvSpPr>
        <p:spPr>
          <a:xfrm>
            <a:off x="119336" y="1758293"/>
            <a:ext cx="6120680" cy="4839059"/>
          </a:xfrm>
        </p:spPr>
        <p:txBody>
          <a:bodyPr>
            <a:noAutofit/>
          </a:bodyPr>
          <a:lstStyle/>
          <a:p>
            <a:pPr>
              <a:lnSpc>
                <a:spcPct val="100000"/>
              </a:lnSpc>
            </a:pPr>
            <a:r>
              <a:rPr lang="en-US" altLang="ja-JP" sz="1400" b="1" dirty="0">
                <a:solidFill>
                  <a:schemeClr val="tx1"/>
                </a:solidFill>
                <a:latin typeface="HG正楷書体-PRO" panose="03000600000000000000" pitchFamily="66" charset="-128"/>
                <a:ea typeface="HG正楷書体-PRO" panose="03000600000000000000" pitchFamily="66" charset="-128"/>
              </a:rPr>
              <a:t>1995</a:t>
            </a:r>
            <a:r>
              <a:rPr lang="ja-JP" altLang="en-US" sz="1400" b="1" dirty="0">
                <a:solidFill>
                  <a:schemeClr val="tx1"/>
                </a:solidFill>
                <a:latin typeface="HG正楷書体-PRO" panose="03000600000000000000" pitchFamily="66" charset="-128"/>
                <a:ea typeface="HG正楷書体-PRO" panose="03000600000000000000" pitchFamily="66" charset="-128"/>
              </a:rPr>
              <a:t>年（平成</a:t>
            </a:r>
            <a:r>
              <a:rPr lang="en-US" altLang="ja-JP" sz="1400" b="1" dirty="0">
                <a:solidFill>
                  <a:schemeClr val="tx1"/>
                </a:solidFill>
                <a:latin typeface="HG正楷書体-PRO" panose="03000600000000000000" pitchFamily="66" charset="-128"/>
                <a:ea typeface="HG正楷書体-PRO" panose="03000600000000000000" pitchFamily="66" charset="-128"/>
              </a:rPr>
              <a:t>7</a:t>
            </a:r>
            <a:r>
              <a:rPr lang="ja-JP" altLang="en-US" sz="1400" b="1" dirty="0">
                <a:solidFill>
                  <a:schemeClr val="tx1"/>
                </a:solidFill>
                <a:latin typeface="HG正楷書体-PRO" panose="03000600000000000000" pitchFamily="66" charset="-128"/>
                <a:ea typeface="HG正楷書体-PRO" panose="03000600000000000000" pitchFamily="66" charset="-128"/>
              </a:rPr>
              <a:t>年）</a:t>
            </a:r>
            <a:r>
              <a:rPr lang="en-US" altLang="ja-JP" sz="1400" b="1" dirty="0">
                <a:solidFill>
                  <a:schemeClr val="tx1"/>
                </a:solidFill>
                <a:latin typeface="HG正楷書体-PRO" panose="03000600000000000000" pitchFamily="66" charset="-128"/>
                <a:ea typeface="HG正楷書体-PRO" panose="03000600000000000000" pitchFamily="66" charset="-128"/>
              </a:rPr>
              <a:t>1</a:t>
            </a:r>
            <a:r>
              <a:rPr lang="ja-JP" altLang="en-US" sz="1400" b="1" dirty="0">
                <a:solidFill>
                  <a:schemeClr val="tx1"/>
                </a:solidFill>
                <a:latin typeface="HG正楷書体-PRO" panose="03000600000000000000" pitchFamily="66" charset="-128"/>
                <a:ea typeface="HG正楷書体-PRO" panose="03000600000000000000" pitchFamily="66" charset="-128"/>
              </a:rPr>
              <a:t>月</a:t>
            </a:r>
            <a:r>
              <a:rPr lang="en-US" altLang="ja-JP" sz="1400" b="1" dirty="0">
                <a:solidFill>
                  <a:schemeClr val="tx1"/>
                </a:solidFill>
                <a:latin typeface="HG正楷書体-PRO" panose="03000600000000000000" pitchFamily="66" charset="-128"/>
                <a:ea typeface="HG正楷書体-PRO" panose="03000600000000000000" pitchFamily="66" charset="-128"/>
              </a:rPr>
              <a:t>17</a:t>
            </a:r>
            <a:r>
              <a:rPr lang="ja-JP" altLang="en-US" sz="1400" b="1" dirty="0">
                <a:solidFill>
                  <a:schemeClr val="tx1"/>
                </a:solidFill>
                <a:latin typeface="HG正楷書体-PRO" panose="03000600000000000000" pitchFamily="66" charset="-128"/>
                <a:ea typeface="HG正楷書体-PRO" panose="03000600000000000000" pitchFamily="66" charset="-128"/>
              </a:rPr>
              <a:t>日に発生した兵庫県南部地震による大規模地震災害である。</a:t>
            </a:r>
            <a:r>
              <a:rPr lang="ja-JP" altLang="en-US" sz="1400" b="1" dirty="0">
                <a:solidFill>
                  <a:srgbClr val="FF0000"/>
                </a:solidFill>
                <a:latin typeface="HG正楷書体-PRO" panose="03000600000000000000" pitchFamily="66" charset="-128"/>
                <a:ea typeface="HG正楷書体-PRO" panose="03000600000000000000" pitchFamily="66" charset="-128"/>
              </a:rPr>
              <a:t>死者の</a:t>
            </a:r>
            <a:r>
              <a:rPr lang="en-US" altLang="ja-JP" sz="1400" b="1" dirty="0">
                <a:solidFill>
                  <a:srgbClr val="FF0000"/>
                </a:solidFill>
                <a:latin typeface="HG正楷書体-PRO" panose="03000600000000000000" pitchFamily="66" charset="-128"/>
                <a:ea typeface="HG正楷書体-PRO" panose="03000600000000000000" pitchFamily="66" charset="-128"/>
              </a:rPr>
              <a:t>80%</a:t>
            </a:r>
            <a:r>
              <a:rPr lang="ja-JP" altLang="en-US" sz="1400" b="1" dirty="0">
                <a:solidFill>
                  <a:srgbClr val="FF0000"/>
                </a:solidFill>
                <a:latin typeface="HG正楷書体-PRO" panose="03000600000000000000" pitchFamily="66" charset="-128"/>
                <a:ea typeface="HG正楷書体-PRO" panose="03000600000000000000" pitchFamily="66" charset="-128"/>
              </a:rPr>
              <a:t>相当、約</a:t>
            </a:r>
            <a:r>
              <a:rPr lang="en-US" altLang="ja-JP" sz="1400" b="1" dirty="0">
                <a:solidFill>
                  <a:srgbClr val="FF0000"/>
                </a:solidFill>
                <a:latin typeface="HG正楷書体-PRO" panose="03000600000000000000" pitchFamily="66" charset="-128"/>
                <a:ea typeface="HG正楷書体-PRO" panose="03000600000000000000" pitchFamily="66" charset="-128"/>
              </a:rPr>
              <a:t>5000</a:t>
            </a:r>
            <a:r>
              <a:rPr lang="ja-JP" altLang="en-US" sz="1400" b="1" dirty="0">
                <a:solidFill>
                  <a:srgbClr val="FF0000"/>
                </a:solidFill>
                <a:latin typeface="HG正楷書体-PRO" panose="03000600000000000000" pitchFamily="66" charset="-128"/>
                <a:ea typeface="HG正楷書体-PRO" panose="03000600000000000000" pitchFamily="66" charset="-128"/>
              </a:rPr>
              <a:t>人は木造家屋が倒壊し、家屋の下敷きになって即死した。</a:t>
            </a:r>
            <a:r>
              <a:rPr lang="ja-JP" altLang="en-US" sz="1400" b="1" dirty="0">
                <a:solidFill>
                  <a:schemeClr val="tx1"/>
                </a:solidFill>
                <a:latin typeface="HG正楷書体-PRO" panose="03000600000000000000" pitchFamily="66" charset="-128"/>
                <a:ea typeface="HG正楷書体-PRO" panose="03000600000000000000" pitchFamily="66" charset="-128"/>
              </a:rPr>
              <a:t>特に</a:t>
            </a:r>
            <a:r>
              <a:rPr lang="en-US" altLang="ja-JP" sz="1400" b="1" dirty="0">
                <a:solidFill>
                  <a:schemeClr val="tx1"/>
                </a:solidFill>
                <a:latin typeface="HG正楷書体-PRO" panose="03000600000000000000" pitchFamily="66" charset="-128"/>
                <a:ea typeface="HG正楷書体-PRO" panose="03000600000000000000" pitchFamily="66" charset="-128"/>
              </a:rPr>
              <a:t>1</a:t>
            </a:r>
            <a:r>
              <a:rPr lang="ja-JP" altLang="en-US" sz="1400" b="1" dirty="0">
                <a:solidFill>
                  <a:schemeClr val="tx1"/>
                </a:solidFill>
                <a:latin typeface="HG正楷書体-PRO" panose="03000600000000000000" pitchFamily="66" charset="-128"/>
                <a:ea typeface="HG正楷書体-PRO" panose="03000600000000000000" pitchFamily="66" charset="-128"/>
              </a:rPr>
              <a:t>階で就寝中に圧死した人が多かった。</a:t>
            </a:r>
          </a:p>
          <a:p>
            <a:r>
              <a:rPr lang="en-US" altLang="ja-JP" sz="1400" b="1" dirty="0">
                <a:solidFill>
                  <a:schemeClr val="tx1"/>
                </a:solidFill>
                <a:latin typeface="HG正楷書体-PRO" panose="03000600000000000000" pitchFamily="66" charset="-128"/>
                <a:ea typeface="HG正楷書体-PRO" panose="03000600000000000000" pitchFamily="66" charset="-128"/>
              </a:rPr>
              <a:t>2</a:t>
            </a:r>
            <a:r>
              <a:rPr lang="ja-JP" altLang="en-US" sz="1400" b="1" dirty="0">
                <a:solidFill>
                  <a:schemeClr val="tx1"/>
                </a:solidFill>
                <a:latin typeface="HG正楷書体-PRO" panose="03000600000000000000" pitchFamily="66" charset="-128"/>
                <a:ea typeface="HG正楷書体-PRO" panose="03000600000000000000" pitchFamily="66" charset="-128"/>
              </a:rPr>
              <a:t>階建て木造住宅の場合、「（屋根瓦と</a:t>
            </a:r>
            <a:r>
              <a:rPr lang="en-US" altLang="ja-JP" sz="1400" b="1" dirty="0">
                <a:solidFill>
                  <a:schemeClr val="tx1"/>
                </a:solidFill>
                <a:latin typeface="HG正楷書体-PRO" panose="03000600000000000000" pitchFamily="66" charset="-128"/>
                <a:ea typeface="HG正楷書体-PRO" panose="03000600000000000000" pitchFamily="66" charset="-128"/>
              </a:rPr>
              <a:t>2</a:t>
            </a:r>
            <a:r>
              <a:rPr lang="ja-JP" altLang="en-US" sz="1400" b="1" dirty="0">
                <a:solidFill>
                  <a:schemeClr val="tx1"/>
                </a:solidFill>
                <a:latin typeface="HG正楷書体-PRO" panose="03000600000000000000" pitchFamily="66" charset="-128"/>
                <a:ea typeface="HG正楷書体-PRO" panose="03000600000000000000" pitchFamily="66" charset="-128"/>
              </a:rPr>
              <a:t>階の重みで）</a:t>
            </a:r>
            <a:r>
              <a:rPr lang="en-US" altLang="ja-JP" sz="1400" b="1" dirty="0">
                <a:solidFill>
                  <a:schemeClr val="tx1"/>
                </a:solidFill>
                <a:latin typeface="HG正楷書体-PRO" panose="03000600000000000000" pitchFamily="66" charset="-128"/>
                <a:ea typeface="HG正楷書体-PRO" panose="03000600000000000000" pitchFamily="66" charset="-128"/>
              </a:rPr>
              <a:t>1</a:t>
            </a:r>
            <a:r>
              <a:rPr lang="ja-JP" altLang="en-US" sz="1400" b="1" dirty="0">
                <a:solidFill>
                  <a:schemeClr val="tx1"/>
                </a:solidFill>
                <a:latin typeface="HG正楷書体-PRO" panose="03000600000000000000" pitchFamily="66" charset="-128"/>
                <a:ea typeface="HG正楷書体-PRO" panose="03000600000000000000" pitchFamily="66" charset="-128"/>
              </a:rPr>
              <a:t>階の柱が折れて潰れるケース」が多かったが、建物が倒壊しても</a:t>
            </a:r>
            <a:r>
              <a:rPr lang="en-US" altLang="ja-JP" sz="1400" b="1" dirty="0">
                <a:solidFill>
                  <a:schemeClr val="tx1"/>
                </a:solidFill>
                <a:latin typeface="HG正楷書体-PRO" panose="03000600000000000000" pitchFamily="66" charset="-128"/>
                <a:ea typeface="HG正楷書体-PRO" panose="03000600000000000000" pitchFamily="66" charset="-128"/>
              </a:rPr>
              <a:t>2</a:t>
            </a:r>
            <a:r>
              <a:rPr lang="ja-JP" altLang="en-US" sz="1400" b="1" dirty="0">
                <a:solidFill>
                  <a:schemeClr val="tx1"/>
                </a:solidFill>
                <a:latin typeface="HG正楷書体-PRO" panose="03000600000000000000" pitchFamily="66" charset="-128"/>
                <a:ea typeface="HG正楷書体-PRO" panose="03000600000000000000" pitchFamily="66" charset="-128"/>
              </a:rPr>
              <a:t>階の場合は生存のスペースが残りやすく、死者は少なかった。また、死亡に至るまでの時間も短かった。遺体を検案した監察医のまとめでは、神戸市内の死者約</a:t>
            </a:r>
            <a:r>
              <a:rPr lang="en-US" altLang="ja-JP" sz="1400" b="1" dirty="0">
                <a:solidFill>
                  <a:schemeClr val="tx1"/>
                </a:solidFill>
                <a:latin typeface="HG正楷書体-PRO" panose="03000600000000000000" pitchFamily="66" charset="-128"/>
                <a:ea typeface="HG正楷書体-PRO" panose="03000600000000000000" pitchFamily="66" charset="-128"/>
              </a:rPr>
              <a:t>2456</a:t>
            </a:r>
            <a:r>
              <a:rPr lang="ja-JP" altLang="en-US" sz="1400" b="1" dirty="0">
                <a:solidFill>
                  <a:schemeClr val="tx1"/>
                </a:solidFill>
                <a:latin typeface="HG正楷書体-PRO" panose="03000600000000000000" pitchFamily="66" charset="-128"/>
                <a:ea typeface="HG正楷書体-PRO" panose="03000600000000000000" pitchFamily="66" charset="-128"/>
              </a:rPr>
              <a:t>人のうち、</a:t>
            </a:r>
            <a:r>
              <a:rPr lang="ja-JP" altLang="en-US" sz="1400" b="1" dirty="0">
                <a:solidFill>
                  <a:srgbClr val="FF0000"/>
                </a:solidFill>
                <a:latin typeface="HG正楷書体-PRO" panose="03000600000000000000" pitchFamily="66" charset="-128"/>
                <a:ea typeface="HG正楷書体-PRO" panose="03000600000000000000" pitchFamily="66" charset="-128"/>
              </a:rPr>
              <a:t>建物倒壊から約</a:t>
            </a:r>
            <a:r>
              <a:rPr lang="en-US" altLang="ja-JP" sz="1400" b="1" dirty="0">
                <a:solidFill>
                  <a:srgbClr val="FF0000"/>
                </a:solidFill>
                <a:latin typeface="HG正楷書体-PRO" panose="03000600000000000000" pitchFamily="66" charset="-128"/>
                <a:ea typeface="HG正楷書体-PRO" panose="03000600000000000000" pitchFamily="66" charset="-128"/>
              </a:rPr>
              <a:t>15</a:t>
            </a:r>
            <a:r>
              <a:rPr lang="ja-JP" altLang="en-US" sz="1400" b="1" dirty="0">
                <a:solidFill>
                  <a:srgbClr val="FF0000"/>
                </a:solidFill>
                <a:latin typeface="HG正楷書体-PRO" panose="03000600000000000000" pitchFamily="66" charset="-128"/>
                <a:ea typeface="HG正楷書体-PRO" panose="03000600000000000000" pitchFamily="66" charset="-128"/>
              </a:rPr>
              <a:t>分後までに亡くなった人が</a:t>
            </a:r>
            <a:r>
              <a:rPr lang="en-US" altLang="ja-JP" sz="1400" b="1" dirty="0">
                <a:solidFill>
                  <a:srgbClr val="FF0000"/>
                </a:solidFill>
                <a:latin typeface="HG正楷書体-PRO" panose="03000600000000000000" pitchFamily="66" charset="-128"/>
                <a:ea typeface="HG正楷書体-PRO" panose="03000600000000000000" pitchFamily="66" charset="-128"/>
              </a:rPr>
              <a:t>2221</a:t>
            </a:r>
            <a:r>
              <a:rPr lang="ja-JP" altLang="en-US" sz="1400" b="1" dirty="0">
                <a:solidFill>
                  <a:srgbClr val="FF0000"/>
                </a:solidFill>
                <a:latin typeface="HG正楷書体-PRO" panose="03000600000000000000" pitchFamily="66" charset="-128"/>
                <a:ea typeface="HG正楷書体-PRO" panose="03000600000000000000" pitchFamily="66" charset="-128"/>
              </a:rPr>
              <a:t>人と</a:t>
            </a:r>
            <a:r>
              <a:rPr lang="en-US" altLang="ja-JP" sz="1400" b="1" dirty="0">
                <a:solidFill>
                  <a:srgbClr val="FF0000"/>
                </a:solidFill>
                <a:latin typeface="HG正楷書体-PRO" panose="03000600000000000000" pitchFamily="66" charset="-128"/>
                <a:ea typeface="HG正楷書体-PRO" panose="03000600000000000000" pitchFamily="66" charset="-128"/>
              </a:rPr>
              <a:t>92%</a:t>
            </a:r>
            <a:r>
              <a:rPr lang="ja-JP" altLang="en-US" sz="1400" b="1" dirty="0" err="1">
                <a:solidFill>
                  <a:srgbClr val="FF0000"/>
                </a:solidFill>
                <a:latin typeface="HG正楷書体-PRO" panose="03000600000000000000" pitchFamily="66" charset="-128"/>
                <a:ea typeface="HG正楷書体-PRO" panose="03000600000000000000" pitchFamily="66" charset="-128"/>
              </a:rPr>
              <a:t>にも</a:t>
            </a:r>
            <a:r>
              <a:rPr lang="ja-JP" altLang="en-US" sz="1400" b="1" dirty="0">
                <a:solidFill>
                  <a:srgbClr val="FF0000"/>
                </a:solidFill>
                <a:latin typeface="HG正楷書体-PRO" panose="03000600000000000000" pitchFamily="66" charset="-128"/>
                <a:ea typeface="HG正楷書体-PRO" panose="03000600000000000000" pitchFamily="66" charset="-128"/>
              </a:rPr>
              <a:t>上り、圧死・窒息死で「即死」</a:t>
            </a:r>
            <a:r>
              <a:rPr lang="ja-JP" altLang="en-US" sz="1400" b="1" dirty="0">
                <a:solidFill>
                  <a:schemeClr val="tx1"/>
                </a:solidFill>
                <a:latin typeface="HG正楷書体-PRO" panose="03000600000000000000" pitchFamily="66" charset="-128"/>
                <a:ea typeface="HG正楷書体-PRO" panose="03000600000000000000" pitchFamily="66" charset="-128"/>
              </a:rPr>
              <a:t>した人が大半を占めた。</a:t>
            </a:r>
          </a:p>
          <a:p>
            <a:pPr>
              <a:lnSpc>
                <a:spcPct val="120000"/>
              </a:lnSpc>
            </a:pPr>
            <a:r>
              <a:rPr lang="ja-JP" altLang="en-US" sz="1400" b="1" dirty="0">
                <a:solidFill>
                  <a:schemeClr val="tx1"/>
                </a:solidFill>
                <a:latin typeface="HG正楷書体-PRO" panose="03000600000000000000" pitchFamily="66" charset="-128"/>
                <a:ea typeface="HG正楷書体-PRO" panose="03000600000000000000" pitchFamily="66" charset="-128"/>
              </a:rPr>
              <a:t>神戸市の長田区においては、木造住宅が密集していた地域を中心に火災の被害が甚大だった。全体で</a:t>
            </a:r>
            <a:r>
              <a:rPr lang="en-US" altLang="ja-JP" sz="1400" b="1" dirty="0">
                <a:solidFill>
                  <a:schemeClr val="tx1"/>
                </a:solidFill>
                <a:latin typeface="HG正楷書体-PRO" panose="03000600000000000000" pitchFamily="66" charset="-128"/>
                <a:ea typeface="HG正楷書体-PRO" panose="03000600000000000000" pitchFamily="66" charset="-128"/>
              </a:rPr>
              <a:t>7,000</a:t>
            </a:r>
            <a:r>
              <a:rPr lang="ja-JP" altLang="en-US" sz="1400" b="1" dirty="0">
                <a:solidFill>
                  <a:schemeClr val="tx1"/>
                </a:solidFill>
                <a:latin typeface="HG正楷書体-PRO" panose="03000600000000000000" pitchFamily="66" charset="-128"/>
                <a:ea typeface="HG正楷書体-PRO" panose="03000600000000000000" pitchFamily="66" charset="-128"/>
              </a:rPr>
              <a:t>棟近い建物が焼失している。当時神戸市市街地の</a:t>
            </a:r>
            <a:r>
              <a:rPr lang="ja-JP" altLang="en-US" sz="1400" b="1" dirty="0">
                <a:solidFill>
                  <a:srgbClr val="FF0000"/>
                </a:solidFill>
                <a:latin typeface="HG正楷書体-PRO" panose="03000600000000000000" pitchFamily="66" charset="-128"/>
                <a:ea typeface="HG正楷書体-PRO" panose="03000600000000000000" pitchFamily="66" charset="-128"/>
              </a:rPr>
              <a:t>消防団には可搬動力ポンプの配備がほとんどされておらず、消防団独自の消火活動ができなかった。</a:t>
            </a:r>
            <a:r>
              <a:rPr lang="ja-JP" altLang="en-US" sz="1400" b="1" dirty="0">
                <a:solidFill>
                  <a:schemeClr val="tx1"/>
                </a:solidFill>
                <a:latin typeface="HG正楷書体-PRO" panose="03000600000000000000" pitchFamily="66" charset="-128"/>
                <a:ea typeface="HG正楷書体-PRO" panose="03000600000000000000" pitchFamily="66" charset="-128"/>
              </a:rPr>
              <a:t>水道施設が壊滅したためほとんどの消火栓が使えなくなり、消防隊は水利を求めて防火水槽や学校のプールを探して放水したが水は足りず、最後は神戸港から消防車</a:t>
            </a:r>
            <a:r>
              <a:rPr lang="en-US" altLang="ja-JP" sz="1400" b="1" dirty="0">
                <a:solidFill>
                  <a:schemeClr val="tx1"/>
                </a:solidFill>
                <a:latin typeface="HG正楷書体-PRO" panose="03000600000000000000" pitchFamily="66" charset="-128"/>
                <a:ea typeface="HG正楷書体-PRO" panose="03000600000000000000" pitchFamily="66" charset="-128"/>
              </a:rPr>
              <a:t>7</a:t>
            </a:r>
            <a:r>
              <a:rPr lang="ja-JP" altLang="en-US" sz="1400" b="1" dirty="0">
                <a:solidFill>
                  <a:schemeClr val="tx1"/>
                </a:solidFill>
                <a:latin typeface="HG正楷書体-PRO" panose="03000600000000000000" pitchFamily="66" charset="-128"/>
                <a:ea typeface="HG正楷書体-PRO" panose="03000600000000000000" pitchFamily="66" charset="-128"/>
              </a:rPr>
              <a:t>台を連結して</a:t>
            </a:r>
            <a:r>
              <a:rPr lang="en-US" altLang="ja-JP" sz="1400" b="1" dirty="0">
                <a:solidFill>
                  <a:schemeClr val="tx1"/>
                </a:solidFill>
                <a:latin typeface="HG正楷書体-PRO" panose="03000600000000000000" pitchFamily="66" charset="-128"/>
                <a:ea typeface="HG正楷書体-PRO" panose="03000600000000000000" pitchFamily="66" charset="-128"/>
              </a:rPr>
              <a:t>4</a:t>
            </a:r>
            <a:r>
              <a:rPr lang="ja-JP" altLang="en-US" sz="1400" b="1" dirty="0">
                <a:solidFill>
                  <a:schemeClr val="tx1"/>
                </a:solidFill>
                <a:latin typeface="HG正楷書体-PRO" panose="03000600000000000000" pitchFamily="66" charset="-128"/>
                <a:ea typeface="HG正楷書体-PRO" panose="03000600000000000000" pitchFamily="66" charset="-128"/>
              </a:rPr>
              <a:t>キロの遠距離送水も行った（最長は神戸市市民プールから神戸市西消防団のポンプ</a:t>
            </a:r>
            <a:r>
              <a:rPr lang="en-US" altLang="ja-JP" sz="1400" b="1" dirty="0">
                <a:solidFill>
                  <a:schemeClr val="tx1"/>
                </a:solidFill>
                <a:latin typeface="HG正楷書体-PRO" panose="03000600000000000000" pitchFamily="66" charset="-128"/>
                <a:ea typeface="HG正楷書体-PRO" panose="03000600000000000000" pitchFamily="66" charset="-128"/>
              </a:rPr>
              <a:t>14</a:t>
            </a:r>
            <a:r>
              <a:rPr lang="ja-JP" altLang="en-US" sz="1400" b="1" dirty="0">
                <a:solidFill>
                  <a:schemeClr val="tx1"/>
                </a:solidFill>
                <a:latin typeface="HG正楷書体-PRO" panose="03000600000000000000" pitchFamily="66" charset="-128"/>
                <a:ea typeface="HG正楷書体-PRO" panose="03000600000000000000" pitchFamily="66" charset="-128"/>
              </a:rPr>
              <a:t>台を連結して</a:t>
            </a:r>
            <a:r>
              <a:rPr lang="en-US" altLang="ja-JP" sz="1400" b="1" dirty="0">
                <a:solidFill>
                  <a:schemeClr val="tx1"/>
                </a:solidFill>
                <a:latin typeface="HG正楷書体-PRO" panose="03000600000000000000" pitchFamily="66" charset="-128"/>
                <a:ea typeface="HG正楷書体-PRO" panose="03000600000000000000" pitchFamily="66" charset="-128"/>
              </a:rPr>
              <a:t>7</a:t>
            </a:r>
            <a:r>
              <a:rPr lang="ja-JP" altLang="en-US" sz="1400" b="1" dirty="0">
                <a:solidFill>
                  <a:schemeClr val="tx1"/>
                </a:solidFill>
                <a:latin typeface="HG正楷書体-PRO" panose="03000600000000000000" pitchFamily="66" charset="-128"/>
                <a:ea typeface="HG正楷書体-PRO" panose="03000600000000000000" pitchFamily="66" charset="-128"/>
              </a:rPr>
              <a:t>キロの送水が行われた）。</a:t>
            </a:r>
          </a:p>
        </p:txBody>
      </p:sp>
      <p:graphicFrame>
        <p:nvGraphicFramePr>
          <p:cNvPr id="5" name="表 4"/>
          <p:cNvGraphicFramePr>
            <a:graphicFrameLocks noGrp="1"/>
          </p:cNvGraphicFramePr>
          <p:nvPr>
            <p:extLst>
              <p:ext uri="{D42A27DB-BD31-4B8C-83A1-F6EECF244321}">
                <p14:modId xmlns:p14="http://schemas.microsoft.com/office/powerpoint/2010/main" val="298406115"/>
              </p:ext>
            </p:extLst>
          </p:nvPr>
        </p:nvGraphicFramePr>
        <p:xfrm>
          <a:off x="8696763" y="5799916"/>
          <a:ext cx="3240360" cy="1013460"/>
        </p:xfrm>
        <a:graphic>
          <a:graphicData uri="http://schemas.openxmlformats.org/drawingml/2006/table">
            <a:tbl>
              <a:tblPr>
                <a:tableStyleId>{21E4AEA4-8DFA-4A89-87EB-49C32662AFE0}</a:tableStyleId>
              </a:tblPr>
              <a:tblGrid>
                <a:gridCol w="1524875">
                  <a:extLst>
                    <a:ext uri="{9D8B030D-6E8A-4147-A177-3AD203B41FA5}">
                      <a16:colId xmlns:a16="http://schemas.microsoft.com/office/drawing/2014/main" val="20000"/>
                    </a:ext>
                  </a:extLst>
                </a:gridCol>
                <a:gridCol w="1715485">
                  <a:extLst>
                    <a:ext uri="{9D8B030D-6E8A-4147-A177-3AD203B41FA5}">
                      <a16:colId xmlns:a16="http://schemas.microsoft.com/office/drawing/2014/main" val="20001"/>
                    </a:ext>
                  </a:extLst>
                </a:gridCol>
              </a:tblGrid>
              <a:tr h="200025">
                <a:tc>
                  <a:txBody>
                    <a:bodyPr/>
                    <a:lstStyle/>
                    <a:p>
                      <a:pPr algn="r" fontAlgn="ctr"/>
                      <a:r>
                        <a:rPr lang="ja-JP" altLang="en-US" sz="1600" u="none" strike="noStrike" dirty="0">
                          <a:effectLst/>
                        </a:rPr>
                        <a:t>死者</a:t>
                      </a:r>
                      <a:r>
                        <a:rPr lang="zh-TW" altLang="en-US" sz="1600" u="none" strike="noStrike" dirty="0">
                          <a:effectLst/>
                        </a:rPr>
                        <a:t>：</a:t>
                      </a:r>
                      <a:endParaRPr lang="zh-TW" altLang="en-US"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tc>
                  <a:txBody>
                    <a:bodyPr/>
                    <a:lstStyle/>
                    <a:p>
                      <a:pPr algn="l" fontAlgn="ctr"/>
                      <a:r>
                        <a:rPr lang="en-US" altLang="ja-JP" sz="1600" u="none" strike="noStrike" dirty="0">
                          <a:effectLst/>
                        </a:rPr>
                        <a:t>6,434 </a:t>
                      </a:r>
                      <a:r>
                        <a:rPr lang="ja-JP" altLang="en-US" sz="1600" u="none" strike="noStrike" dirty="0">
                          <a:effectLst/>
                        </a:rPr>
                        <a:t>人</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0"/>
                  </a:ext>
                </a:extLst>
              </a:tr>
              <a:tr h="200025">
                <a:tc>
                  <a:txBody>
                    <a:bodyPr/>
                    <a:lstStyle/>
                    <a:p>
                      <a:pPr algn="r" fontAlgn="ctr"/>
                      <a:r>
                        <a:rPr lang="ja-JP" altLang="en-US" sz="1600" u="none" strike="noStrike">
                          <a:effectLst/>
                        </a:rPr>
                        <a:t>負傷者：</a:t>
                      </a:r>
                      <a:endParaRPr lang="ja-JP" altLang="en-US" sz="1600" b="1" i="0" u="none" strike="noStrike">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tc>
                  <a:txBody>
                    <a:bodyPr/>
                    <a:lstStyle/>
                    <a:p>
                      <a:pPr algn="l" fontAlgn="ctr"/>
                      <a:r>
                        <a:rPr lang="en-US" altLang="ja-JP" sz="1600" u="none" strike="noStrike" dirty="0">
                          <a:effectLst/>
                        </a:rPr>
                        <a:t>43,792 </a:t>
                      </a:r>
                      <a:r>
                        <a:rPr lang="ja-JP" altLang="en-US" sz="1600" u="none" strike="noStrike" dirty="0">
                          <a:effectLst/>
                        </a:rPr>
                        <a:t>人</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1"/>
                  </a:ext>
                </a:extLst>
              </a:tr>
              <a:tr h="200025">
                <a:tc>
                  <a:txBody>
                    <a:bodyPr/>
                    <a:lstStyle/>
                    <a:p>
                      <a:pPr algn="r" fontAlgn="ctr"/>
                      <a:r>
                        <a:rPr lang="ja-JP" altLang="en-US" sz="1600" u="none" strike="noStrike">
                          <a:effectLst/>
                        </a:rPr>
                        <a:t>避難者数：</a:t>
                      </a:r>
                      <a:endParaRPr lang="ja-JP" altLang="en-US" sz="1600" b="1" i="0" u="none" strike="noStrike">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tc>
                  <a:txBody>
                    <a:bodyPr/>
                    <a:lstStyle/>
                    <a:p>
                      <a:pPr algn="l" fontAlgn="ctr"/>
                      <a:r>
                        <a:rPr lang="en-US" altLang="ja-JP" sz="1600" u="none" strike="noStrike" dirty="0">
                          <a:effectLst/>
                        </a:rPr>
                        <a:t>316,678 </a:t>
                      </a:r>
                      <a:r>
                        <a:rPr lang="ja-JP" altLang="en-US" sz="1600" u="none" strike="noStrike" dirty="0">
                          <a:effectLst/>
                        </a:rPr>
                        <a:t>人</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2"/>
                  </a:ext>
                </a:extLst>
              </a:tr>
              <a:tr h="200025">
                <a:tc>
                  <a:txBody>
                    <a:bodyPr/>
                    <a:lstStyle/>
                    <a:p>
                      <a:pPr algn="r" fontAlgn="ctr"/>
                      <a:r>
                        <a:rPr lang="ja-JP" altLang="en-US" sz="1600" u="none" strike="noStrike">
                          <a:effectLst/>
                        </a:rPr>
                        <a:t>被害総額：</a:t>
                      </a:r>
                      <a:endParaRPr lang="ja-JP" altLang="en-US" sz="1600" b="1" i="0" u="none" strike="noStrike">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tc>
                  <a:txBody>
                    <a:bodyPr/>
                    <a:lstStyle/>
                    <a:p>
                      <a:pPr algn="l" fontAlgn="ctr"/>
                      <a:r>
                        <a:rPr lang="en-US" altLang="ja-JP" sz="1600" u="none" strike="noStrike" dirty="0">
                          <a:effectLst/>
                        </a:rPr>
                        <a:t>10</a:t>
                      </a:r>
                      <a:r>
                        <a:rPr lang="ja-JP" altLang="en-US" sz="1600" u="none" strike="noStrike" dirty="0">
                          <a:effectLst/>
                        </a:rPr>
                        <a:t>兆円</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3"/>
                  </a:ext>
                </a:extLst>
              </a:tr>
            </a:tbl>
          </a:graphicData>
        </a:graphic>
      </p:graphicFrame>
      <p:pic>
        <p:nvPicPr>
          <p:cNvPr id="3074" name="Picture 2" descr="http://www.bo-sai.co.jp/hansinrojy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039" y="1758293"/>
            <a:ext cx="5675543" cy="37999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画像検索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0723" y="1758839"/>
            <a:ext cx="5714770" cy="38370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eople evacuate as the fire expand on January 17, 1995 in Kobe, Hyogo, Japan. Magnitude 7.3 strong earthquake jolted in the morning of January 17, 1995 in Hyogo prefecture, killed 6434 people in the earthquake and subsequent fi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2668" y="1773868"/>
            <a:ext cx="5708928" cy="3768784"/>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rotWithShape="1">
          <a:blip r:embed="rId7"/>
          <a:srcRect l="27562" t="38294" r="44876" b="24183"/>
          <a:stretch/>
        </p:blipFill>
        <p:spPr>
          <a:xfrm>
            <a:off x="6773530" y="1585268"/>
            <a:ext cx="5040560" cy="4145984"/>
          </a:xfrm>
          <a:prstGeom prst="rect">
            <a:avLst/>
          </a:prstGeom>
        </p:spPr>
      </p:pic>
    </p:spTree>
    <p:extLst>
      <p:ext uri="{BB962C8B-B14F-4D97-AF65-F5344CB8AC3E}">
        <p14:creationId xmlns:p14="http://schemas.microsoft.com/office/powerpoint/2010/main" val="376988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500"/>
                                        <p:tgtEl>
                                          <p:spTgt spid="30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fade">
                                      <p:cBhvr>
                                        <p:cTn id="17" dur="500"/>
                                        <p:tgtEl>
                                          <p:spTgt spid="30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ildhoney2014.blog.so-net.ne.jp/_images/blog/_9e4/wildhoney2014/img_2a402f8495e19229bec98ff1935e5b8c496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709" y="1759212"/>
            <a:ext cx="5370862" cy="357162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lang="ja-JP" altLang="en-US"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東日本大震災</a:t>
            </a:r>
          </a:p>
        </p:txBody>
      </p:sp>
      <p:sp>
        <p:nvSpPr>
          <p:cNvPr id="3" name="コンテンツ プレースホルダー 2"/>
          <p:cNvSpPr>
            <a:spLocks noGrp="1"/>
          </p:cNvSpPr>
          <p:nvPr>
            <p:ph idx="1"/>
          </p:nvPr>
        </p:nvSpPr>
        <p:spPr>
          <a:xfrm>
            <a:off x="263352" y="1700808"/>
            <a:ext cx="6300192" cy="4824536"/>
          </a:xfrm>
        </p:spPr>
        <p:txBody>
          <a:bodyPr>
            <a:noAutofit/>
          </a:bodyPr>
          <a:lstStyle/>
          <a:p>
            <a:pPr>
              <a:lnSpc>
                <a:spcPct val="120000"/>
              </a:lnSpc>
            </a:pPr>
            <a:r>
              <a:rPr lang="en-US" altLang="ja-JP" sz="1600" b="1" dirty="0">
                <a:solidFill>
                  <a:schemeClr val="tx1"/>
                </a:solidFill>
                <a:latin typeface="HG正楷書体-PRO" panose="03000600000000000000" pitchFamily="66" charset="-128"/>
                <a:ea typeface="HG正楷書体-PRO" panose="03000600000000000000" pitchFamily="66" charset="-128"/>
              </a:rPr>
              <a:t>2011</a:t>
            </a:r>
            <a:r>
              <a:rPr lang="ja-JP" altLang="en-US" sz="1600" b="1" dirty="0">
                <a:solidFill>
                  <a:schemeClr val="tx1"/>
                </a:solidFill>
                <a:latin typeface="HG正楷書体-PRO" panose="03000600000000000000" pitchFamily="66" charset="-128"/>
                <a:ea typeface="HG正楷書体-PRO" panose="03000600000000000000" pitchFamily="66" charset="-128"/>
              </a:rPr>
              <a:t>年（平成</a:t>
            </a:r>
            <a:r>
              <a:rPr lang="en-US" altLang="ja-JP" sz="1600" b="1" dirty="0">
                <a:solidFill>
                  <a:schemeClr val="tx1"/>
                </a:solidFill>
                <a:latin typeface="HG正楷書体-PRO" panose="03000600000000000000" pitchFamily="66" charset="-128"/>
                <a:ea typeface="HG正楷書体-PRO" panose="03000600000000000000" pitchFamily="66" charset="-128"/>
              </a:rPr>
              <a:t>23</a:t>
            </a:r>
            <a:r>
              <a:rPr lang="ja-JP" altLang="en-US" sz="1600" b="1" dirty="0">
                <a:solidFill>
                  <a:schemeClr val="tx1"/>
                </a:solidFill>
                <a:latin typeface="HG正楷書体-PRO" panose="03000600000000000000" pitchFamily="66" charset="-128"/>
                <a:ea typeface="HG正楷書体-PRO" panose="03000600000000000000" pitchFamily="66" charset="-128"/>
              </a:rPr>
              <a:t>年）</a:t>
            </a:r>
            <a:r>
              <a:rPr lang="en-US" altLang="ja-JP" sz="1600" b="1" dirty="0">
                <a:solidFill>
                  <a:schemeClr val="tx1"/>
                </a:solidFill>
                <a:latin typeface="HG正楷書体-PRO" panose="03000600000000000000" pitchFamily="66" charset="-128"/>
                <a:ea typeface="HG正楷書体-PRO" panose="03000600000000000000" pitchFamily="66" charset="-128"/>
              </a:rPr>
              <a:t>3</a:t>
            </a:r>
            <a:r>
              <a:rPr lang="ja-JP" altLang="en-US" sz="1600" b="1" dirty="0">
                <a:solidFill>
                  <a:schemeClr val="tx1"/>
                </a:solidFill>
                <a:latin typeface="HG正楷書体-PRO" panose="03000600000000000000" pitchFamily="66" charset="-128"/>
                <a:ea typeface="HG正楷書体-PRO" panose="03000600000000000000" pitchFamily="66" charset="-128"/>
              </a:rPr>
              <a:t>月</a:t>
            </a:r>
            <a:r>
              <a:rPr lang="en-US" altLang="ja-JP" sz="1600" b="1" dirty="0">
                <a:solidFill>
                  <a:schemeClr val="tx1"/>
                </a:solidFill>
                <a:latin typeface="HG正楷書体-PRO" panose="03000600000000000000" pitchFamily="66" charset="-128"/>
                <a:ea typeface="HG正楷書体-PRO" panose="03000600000000000000" pitchFamily="66" charset="-128"/>
              </a:rPr>
              <a:t>11</a:t>
            </a:r>
            <a:r>
              <a:rPr lang="ja-JP" altLang="en-US" sz="1600" b="1" dirty="0">
                <a:solidFill>
                  <a:schemeClr val="tx1"/>
                </a:solidFill>
                <a:latin typeface="HG正楷書体-PRO" panose="03000600000000000000" pitchFamily="66" charset="-128"/>
                <a:ea typeface="HG正楷書体-PRO" panose="03000600000000000000" pitchFamily="66" charset="-128"/>
              </a:rPr>
              <a:t>日午後</a:t>
            </a:r>
            <a:r>
              <a:rPr lang="en-US" altLang="ja-JP" sz="1600" b="1" dirty="0">
                <a:solidFill>
                  <a:schemeClr val="tx1"/>
                </a:solidFill>
                <a:latin typeface="HG正楷書体-PRO" panose="03000600000000000000" pitchFamily="66" charset="-128"/>
                <a:ea typeface="HG正楷書体-PRO" panose="03000600000000000000" pitchFamily="66" charset="-128"/>
              </a:rPr>
              <a:t>2</a:t>
            </a:r>
            <a:r>
              <a:rPr lang="ja-JP" altLang="en-US" sz="1600" b="1" dirty="0">
                <a:solidFill>
                  <a:schemeClr val="tx1"/>
                </a:solidFill>
                <a:latin typeface="HG正楷書体-PRO" panose="03000600000000000000" pitchFamily="66" charset="-128"/>
                <a:ea typeface="HG正楷書体-PRO" panose="03000600000000000000" pitchFamily="66" charset="-128"/>
              </a:rPr>
              <a:t>時</a:t>
            </a:r>
            <a:r>
              <a:rPr lang="en-US" altLang="ja-JP" sz="1600" b="1" dirty="0">
                <a:solidFill>
                  <a:schemeClr val="tx1"/>
                </a:solidFill>
                <a:latin typeface="HG正楷書体-PRO" panose="03000600000000000000" pitchFamily="66" charset="-128"/>
                <a:ea typeface="HG正楷書体-PRO" panose="03000600000000000000" pitchFamily="66" charset="-128"/>
              </a:rPr>
              <a:t>46</a:t>
            </a:r>
            <a:r>
              <a:rPr lang="ja-JP" altLang="en-US" sz="1600" b="1" dirty="0">
                <a:solidFill>
                  <a:schemeClr val="tx1"/>
                </a:solidFill>
                <a:latin typeface="HG正楷書体-PRO" panose="03000600000000000000" pitchFamily="66" charset="-128"/>
                <a:ea typeface="HG正楷書体-PRO" panose="03000600000000000000" pitchFamily="66" charset="-128"/>
              </a:rPr>
              <a:t>分に発生した東北地方太平洋沖地震とそれに伴って発生した津波、およびその後の余震により引き起こされた大規模地震災害である。地震の規模は</a:t>
            </a:r>
            <a:r>
              <a:rPr lang="en-US" altLang="ja-JP" sz="1600" b="1" dirty="0">
                <a:solidFill>
                  <a:schemeClr val="tx1"/>
                </a:solidFill>
                <a:latin typeface="HG正楷書体-PRO" panose="03000600000000000000" pitchFamily="66" charset="-128"/>
                <a:ea typeface="HG正楷書体-PRO" panose="03000600000000000000" pitchFamily="66" charset="-128"/>
              </a:rPr>
              <a:t>9.0</a:t>
            </a:r>
            <a:r>
              <a:rPr lang="ja-JP" altLang="en-US" sz="1600" b="1" dirty="0">
                <a:solidFill>
                  <a:schemeClr val="tx1"/>
                </a:solidFill>
                <a:latin typeface="HG正楷書体-PRO" panose="03000600000000000000" pitchFamily="66" charset="-128"/>
                <a:ea typeface="HG正楷書体-PRO" panose="03000600000000000000" pitchFamily="66" charset="-128"/>
              </a:rPr>
              <a:t>で、日本周辺における観測史上最大の地震である。震源は広大で、岩手県沖から茨城県沖までの南北約</a:t>
            </a:r>
            <a:r>
              <a:rPr lang="en-US" altLang="ja-JP" sz="1600" b="1" dirty="0">
                <a:solidFill>
                  <a:schemeClr val="tx1"/>
                </a:solidFill>
                <a:latin typeface="HG正楷書体-PRO" panose="03000600000000000000" pitchFamily="66" charset="-128"/>
                <a:ea typeface="HG正楷書体-PRO" panose="03000600000000000000" pitchFamily="66" charset="-128"/>
              </a:rPr>
              <a:t>500km</a:t>
            </a:r>
            <a:r>
              <a:rPr lang="ja-JP" altLang="en-US" sz="1600" b="1" dirty="0" err="1">
                <a:solidFill>
                  <a:schemeClr val="tx1"/>
                </a:solidFill>
                <a:latin typeface="HG正楷書体-PRO" panose="03000600000000000000" pitchFamily="66" charset="-128"/>
                <a:ea typeface="HG正楷書体-PRO" panose="03000600000000000000" pitchFamily="66" charset="-128"/>
              </a:rPr>
              <a:t>、</a:t>
            </a:r>
            <a:r>
              <a:rPr lang="ja-JP" altLang="en-US" sz="1600" b="1" dirty="0">
                <a:solidFill>
                  <a:schemeClr val="tx1"/>
                </a:solidFill>
                <a:latin typeface="HG正楷書体-PRO" panose="03000600000000000000" pitchFamily="66" charset="-128"/>
                <a:ea typeface="HG正楷書体-PRO" panose="03000600000000000000" pitchFamily="66" charset="-128"/>
              </a:rPr>
              <a:t>東西約</a:t>
            </a:r>
            <a:r>
              <a:rPr lang="en-US" altLang="ja-JP" sz="1600" b="1" dirty="0">
                <a:solidFill>
                  <a:schemeClr val="tx1"/>
                </a:solidFill>
                <a:latin typeface="HG正楷書体-PRO" panose="03000600000000000000" pitchFamily="66" charset="-128"/>
                <a:ea typeface="HG正楷書体-PRO" panose="03000600000000000000" pitchFamily="66" charset="-128"/>
              </a:rPr>
              <a:t>200</a:t>
            </a:r>
            <a:r>
              <a:rPr lang="ja-JP" altLang="en-US" sz="1600" b="1" dirty="0">
                <a:solidFill>
                  <a:schemeClr val="tx1"/>
                </a:solidFill>
                <a:latin typeface="HG正楷書体-PRO" panose="03000600000000000000" pitchFamily="66" charset="-128"/>
                <a:ea typeface="HG正楷書体-PRO" panose="03000600000000000000" pitchFamily="66" charset="-128"/>
              </a:rPr>
              <a:t>キロメートルのおよそ</a:t>
            </a:r>
            <a:r>
              <a:rPr lang="en-US" altLang="ja-JP" sz="1600" b="1" dirty="0">
                <a:solidFill>
                  <a:schemeClr val="tx1"/>
                </a:solidFill>
                <a:latin typeface="HG正楷書体-PRO" panose="03000600000000000000" pitchFamily="66" charset="-128"/>
                <a:ea typeface="HG正楷書体-PRO" panose="03000600000000000000" pitchFamily="66" charset="-128"/>
              </a:rPr>
              <a:t>10</a:t>
            </a:r>
            <a:r>
              <a:rPr lang="ja-JP" altLang="en-US" sz="1600" b="1" dirty="0">
                <a:solidFill>
                  <a:schemeClr val="tx1"/>
                </a:solidFill>
                <a:latin typeface="HG正楷書体-PRO" panose="03000600000000000000" pitchFamily="66" charset="-128"/>
                <a:ea typeface="HG正楷書体-PRO" panose="03000600000000000000" pitchFamily="66" charset="-128"/>
              </a:rPr>
              <a:t>万</a:t>
            </a:r>
            <a:r>
              <a:rPr lang="en-US" altLang="ja-JP" sz="1600" b="1" dirty="0">
                <a:solidFill>
                  <a:schemeClr val="tx1"/>
                </a:solidFill>
                <a:latin typeface="HG正楷書体-PRO" panose="03000600000000000000" pitchFamily="66" charset="-128"/>
                <a:ea typeface="HG正楷書体-PRO" panose="03000600000000000000" pitchFamily="66" charset="-128"/>
              </a:rPr>
              <a:t>km2</a:t>
            </a:r>
            <a:r>
              <a:rPr lang="ja-JP" altLang="en-US" sz="1600" b="1" dirty="0">
                <a:solidFill>
                  <a:schemeClr val="tx1"/>
                </a:solidFill>
                <a:latin typeface="HG正楷書体-PRO" panose="03000600000000000000" pitchFamily="66" charset="-128"/>
                <a:ea typeface="HG正楷書体-PRO" panose="03000600000000000000" pitchFamily="66" charset="-128"/>
              </a:rPr>
              <a:t>という広範囲全てが震源域とされる。</a:t>
            </a:r>
            <a:endParaRPr lang="en-US" altLang="ja-JP" sz="1600" b="1" dirty="0">
              <a:solidFill>
                <a:schemeClr val="tx1"/>
              </a:solidFill>
              <a:latin typeface="HG正楷書体-PRO" panose="03000600000000000000" pitchFamily="66" charset="-128"/>
              <a:ea typeface="HG正楷書体-PRO" panose="03000600000000000000" pitchFamily="66" charset="-128"/>
            </a:endParaRPr>
          </a:p>
          <a:p>
            <a:pPr>
              <a:lnSpc>
                <a:spcPct val="120000"/>
              </a:lnSpc>
            </a:pPr>
            <a:r>
              <a:rPr lang="ja-JP" altLang="en-US" sz="1600" b="1" dirty="0">
                <a:solidFill>
                  <a:schemeClr val="tx1"/>
                </a:solidFill>
                <a:latin typeface="HG正楷書体-PRO" panose="03000600000000000000" pitchFamily="66" charset="-128"/>
                <a:ea typeface="HG正楷書体-PRO" panose="03000600000000000000" pitchFamily="66" charset="-128"/>
              </a:rPr>
              <a:t>この地震によって</a:t>
            </a:r>
            <a:r>
              <a:rPr lang="ja-JP" altLang="en-US" sz="1600" b="1" dirty="0">
                <a:solidFill>
                  <a:srgbClr val="FF0000"/>
                </a:solidFill>
                <a:latin typeface="HG正楷書体-PRO" panose="03000600000000000000" pitchFamily="66" charset="-128"/>
                <a:ea typeface="HG正楷書体-PRO" panose="03000600000000000000" pitchFamily="66" charset="-128"/>
              </a:rPr>
              <a:t>福島第一原子力発電所事故</a:t>
            </a:r>
            <a:r>
              <a:rPr lang="ja-JP" altLang="en-US" sz="1600" b="1" dirty="0">
                <a:solidFill>
                  <a:schemeClr val="tx1"/>
                </a:solidFill>
                <a:latin typeface="HG正楷書体-PRO" panose="03000600000000000000" pitchFamily="66" charset="-128"/>
                <a:ea typeface="HG正楷書体-PRO" panose="03000600000000000000" pitchFamily="66" charset="-128"/>
              </a:rPr>
              <a:t>が起こった。</a:t>
            </a:r>
            <a:endParaRPr lang="en-US" altLang="ja-JP" sz="1600" b="1" dirty="0">
              <a:solidFill>
                <a:schemeClr val="tx1"/>
              </a:solidFill>
              <a:latin typeface="HG正楷書体-PRO" panose="03000600000000000000" pitchFamily="66" charset="-128"/>
              <a:ea typeface="HG正楷書体-PRO" panose="03000600000000000000" pitchFamily="66" charset="-128"/>
            </a:endParaRPr>
          </a:p>
          <a:p>
            <a:pPr>
              <a:lnSpc>
                <a:spcPct val="120000"/>
              </a:lnSpc>
            </a:pPr>
            <a:r>
              <a:rPr lang="ja-JP" altLang="en-US" sz="1600" b="1" dirty="0">
                <a:solidFill>
                  <a:schemeClr val="tx1"/>
                </a:solidFill>
                <a:latin typeface="HG正楷書体-PRO" panose="03000600000000000000" pitchFamily="66" charset="-128"/>
                <a:ea typeface="HG正楷書体-PRO" panose="03000600000000000000" pitchFamily="66" charset="-128"/>
              </a:rPr>
              <a:t>この地震により、場所によっては波高</a:t>
            </a:r>
            <a:r>
              <a:rPr lang="en-US" altLang="ja-JP" sz="1600" b="1" dirty="0">
                <a:solidFill>
                  <a:schemeClr val="tx1"/>
                </a:solidFill>
                <a:latin typeface="HG正楷書体-PRO" panose="03000600000000000000" pitchFamily="66" charset="-128"/>
                <a:ea typeface="HG正楷書体-PRO" panose="03000600000000000000" pitchFamily="66" charset="-128"/>
              </a:rPr>
              <a:t>10m</a:t>
            </a:r>
            <a:r>
              <a:rPr lang="ja-JP" altLang="en-US" sz="1600" b="1" dirty="0">
                <a:solidFill>
                  <a:schemeClr val="tx1"/>
                </a:solidFill>
                <a:latin typeface="HG正楷書体-PRO" panose="03000600000000000000" pitchFamily="66" charset="-128"/>
                <a:ea typeface="HG正楷書体-PRO" panose="03000600000000000000" pitchFamily="66" charset="-128"/>
              </a:rPr>
              <a:t>以上、最大遡上高</a:t>
            </a:r>
            <a:r>
              <a:rPr lang="en-US" altLang="ja-JP" sz="1600" b="1" dirty="0">
                <a:solidFill>
                  <a:schemeClr val="tx1"/>
                </a:solidFill>
                <a:latin typeface="HG正楷書体-PRO" panose="03000600000000000000" pitchFamily="66" charset="-128"/>
                <a:ea typeface="HG正楷書体-PRO" panose="03000600000000000000" pitchFamily="66" charset="-128"/>
              </a:rPr>
              <a:t>40.1m</a:t>
            </a:r>
            <a:r>
              <a:rPr lang="ja-JP" altLang="en-US" sz="1600" b="1" dirty="0" err="1">
                <a:solidFill>
                  <a:schemeClr val="tx1"/>
                </a:solidFill>
                <a:latin typeface="HG正楷書体-PRO" panose="03000600000000000000" pitchFamily="66" charset="-128"/>
                <a:ea typeface="HG正楷書体-PRO" panose="03000600000000000000" pitchFamily="66" charset="-128"/>
              </a:rPr>
              <a:t>にも</a:t>
            </a:r>
            <a:r>
              <a:rPr lang="ja-JP" altLang="en-US" sz="1600" b="1" dirty="0">
                <a:solidFill>
                  <a:schemeClr val="tx1"/>
                </a:solidFill>
                <a:latin typeface="HG正楷書体-PRO" panose="03000600000000000000" pitchFamily="66" charset="-128"/>
                <a:ea typeface="HG正楷書体-PRO" panose="03000600000000000000" pitchFamily="66" charset="-128"/>
              </a:rPr>
              <a:t>上る巨大な津波が発生し、東北地方と関東地方の太平洋沿岸部に壊滅的な被害が発生した。また、巨大津波以外にも、地震の揺れや液状化現象、地盤沈下、ダムの決壊などによって、北海道南岸から東北を経て東京湾を含む関東南部に至る広大な範囲で被害が発生し、各種インフラが寸断された。</a:t>
            </a:r>
          </a:p>
        </p:txBody>
      </p:sp>
      <p:graphicFrame>
        <p:nvGraphicFramePr>
          <p:cNvPr id="5" name="表 4"/>
          <p:cNvGraphicFramePr>
            <a:graphicFrameLocks noGrp="1"/>
          </p:cNvGraphicFramePr>
          <p:nvPr>
            <p:extLst>
              <p:ext uri="{D42A27DB-BD31-4B8C-83A1-F6EECF244321}">
                <p14:modId xmlns:p14="http://schemas.microsoft.com/office/powerpoint/2010/main" val="98067414"/>
              </p:ext>
            </p:extLst>
          </p:nvPr>
        </p:nvGraphicFramePr>
        <p:xfrm>
          <a:off x="8696763" y="5799916"/>
          <a:ext cx="3240360" cy="1013460"/>
        </p:xfrm>
        <a:graphic>
          <a:graphicData uri="http://schemas.openxmlformats.org/drawingml/2006/table">
            <a:tbl>
              <a:tblPr>
                <a:tableStyleId>{21E4AEA4-8DFA-4A89-87EB-49C32662AFE0}</a:tableStyleId>
              </a:tblPr>
              <a:tblGrid>
                <a:gridCol w="1524875">
                  <a:extLst>
                    <a:ext uri="{9D8B030D-6E8A-4147-A177-3AD203B41FA5}">
                      <a16:colId xmlns:a16="http://schemas.microsoft.com/office/drawing/2014/main" val="20000"/>
                    </a:ext>
                  </a:extLst>
                </a:gridCol>
                <a:gridCol w="1715485">
                  <a:extLst>
                    <a:ext uri="{9D8B030D-6E8A-4147-A177-3AD203B41FA5}">
                      <a16:colId xmlns:a16="http://schemas.microsoft.com/office/drawing/2014/main" val="20001"/>
                    </a:ext>
                  </a:extLst>
                </a:gridCol>
              </a:tblGrid>
              <a:tr h="200025">
                <a:tc>
                  <a:txBody>
                    <a:bodyPr/>
                    <a:lstStyle/>
                    <a:p>
                      <a:pPr algn="r" fontAlgn="ctr"/>
                      <a:r>
                        <a:rPr lang="ja-JP" altLang="en-US" sz="1600" u="none" strike="noStrike" dirty="0">
                          <a:effectLst/>
                        </a:rPr>
                        <a:t>死者・行方不明</a:t>
                      </a:r>
                      <a:r>
                        <a:rPr lang="zh-TW" altLang="en-US" sz="1600" u="none" strike="noStrike" dirty="0">
                          <a:effectLst/>
                        </a:rPr>
                        <a:t>：</a:t>
                      </a:r>
                      <a:endParaRPr lang="zh-TW" altLang="en-US"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tc>
                  <a:txBody>
                    <a:bodyPr/>
                    <a:lstStyle/>
                    <a:p>
                      <a:pPr algn="l" fontAlgn="ctr"/>
                      <a:r>
                        <a:rPr kumimoji="1" lang="en-US" altLang="ja-JP" sz="1600" b="0" i="0" kern="1200" dirty="0">
                          <a:solidFill>
                            <a:schemeClr val="dk1"/>
                          </a:solidFill>
                          <a:effectLst/>
                          <a:latin typeface="+mn-lt"/>
                          <a:ea typeface="+mn-ea"/>
                          <a:cs typeface="+mn-cs"/>
                        </a:rPr>
                        <a:t>18,455</a:t>
                      </a:r>
                      <a:r>
                        <a:rPr lang="en-US" altLang="ja-JP" sz="1600" u="none" strike="noStrike" dirty="0">
                          <a:effectLst/>
                        </a:rPr>
                        <a:t> </a:t>
                      </a:r>
                      <a:r>
                        <a:rPr lang="ja-JP" altLang="en-US" sz="1600" u="none" strike="noStrike" dirty="0">
                          <a:effectLst/>
                        </a:rPr>
                        <a:t>人</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0"/>
                  </a:ext>
                </a:extLst>
              </a:tr>
              <a:tr h="200025">
                <a:tc>
                  <a:txBody>
                    <a:bodyPr/>
                    <a:lstStyle/>
                    <a:p>
                      <a:pPr algn="r" fontAlgn="ctr"/>
                      <a:r>
                        <a:rPr lang="ja-JP" altLang="en-US" sz="1600" u="none" strike="noStrike" dirty="0">
                          <a:effectLst/>
                        </a:rPr>
                        <a:t>負傷者：</a:t>
                      </a:r>
                      <a:endParaRPr lang="ja-JP" altLang="en-US"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tc>
                  <a:txBody>
                    <a:bodyPr/>
                    <a:lstStyle/>
                    <a:p>
                      <a:pPr algn="l" fontAlgn="ctr"/>
                      <a:r>
                        <a:rPr lang="en-US" altLang="ja-JP" sz="1600" u="none" strike="noStrike" dirty="0">
                          <a:effectLst/>
                        </a:rPr>
                        <a:t>6,152 </a:t>
                      </a:r>
                      <a:r>
                        <a:rPr lang="ja-JP" altLang="en-US" sz="1600" u="none" strike="noStrike" dirty="0">
                          <a:effectLst/>
                        </a:rPr>
                        <a:t>人</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1"/>
                  </a:ext>
                </a:extLst>
              </a:tr>
              <a:tr h="200025">
                <a:tc>
                  <a:txBody>
                    <a:bodyPr/>
                    <a:lstStyle/>
                    <a:p>
                      <a:pPr algn="r" fontAlgn="ctr"/>
                      <a:r>
                        <a:rPr lang="ja-JP" altLang="en-US" sz="1600" u="none" strike="noStrike">
                          <a:effectLst/>
                        </a:rPr>
                        <a:t>避難者数：</a:t>
                      </a:r>
                      <a:endParaRPr lang="ja-JP" altLang="en-US" sz="1600" b="1" i="0" u="none" strike="noStrike">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tc>
                  <a:txBody>
                    <a:bodyPr/>
                    <a:lstStyle/>
                    <a:p>
                      <a:pPr algn="l" fontAlgn="ctr"/>
                      <a:r>
                        <a:rPr lang="en-US" altLang="ja-JP" sz="1600" u="none" strike="noStrike" dirty="0">
                          <a:effectLst/>
                        </a:rPr>
                        <a:t>47</a:t>
                      </a:r>
                      <a:r>
                        <a:rPr lang="ja-JP" altLang="en-US" sz="1600" u="none" strike="noStrike" dirty="0">
                          <a:effectLst/>
                        </a:rPr>
                        <a:t>万</a:t>
                      </a:r>
                      <a:r>
                        <a:rPr lang="en-US" altLang="ja-JP" sz="1600" u="none" strike="noStrike" dirty="0">
                          <a:effectLst/>
                        </a:rPr>
                        <a:t> </a:t>
                      </a:r>
                      <a:r>
                        <a:rPr lang="ja-JP" altLang="en-US" sz="1600" u="none" strike="noStrike" dirty="0">
                          <a:effectLst/>
                        </a:rPr>
                        <a:t>人</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2"/>
                  </a:ext>
                </a:extLst>
              </a:tr>
              <a:tr h="200025">
                <a:tc>
                  <a:txBody>
                    <a:bodyPr/>
                    <a:lstStyle/>
                    <a:p>
                      <a:pPr algn="r" fontAlgn="ctr"/>
                      <a:r>
                        <a:rPr lang="ja-JP" altLang="en-US" sz="1600" u="none" strike="noStrike" dirty="0">
                          <a:effectLst/>
                        </a:rPr>
                        <a:t>被害総額：</a:t>
                      </a:r>
                      <a:endParaRPr lang="ja-JP" altLang="en-US" sz="1600" b="1"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tc>
                  <a:txBody>
                    <a:bodyPr/>
                    <a:lstStyle/>
                    <a:p>
                      <a:pPr algn="l" fontAlgn="ctr"/>
                      <a:r>
                        <a:rPr lang="en-US" altLang="ja-JP" sz="1600" u="none" strike="noStrike" dirty="0">
                          <a:effectLst/>
                        </a:rPr>
                        <a:t>25</a:t>
                      </a:r>
                      <a:r>
                        <a:rPr lang="ja-JP" altLang="en-US" sz="1600" u="none" strike="noStrike" dirty="0">
                          <a:effectLst/>
                        </a:rPr>
                        <a:t>兆円</a:t>
                      </a:r>
                      <a:endParaRPr lang="ja-JP" altLang="en-US" sz="1600" b="0" i="0" u="none" strike="noStrike" dirty="0">
                        <a:solidFill>
                          <a:srgbClr val="000000"/>
                        </a:solidFill>
                        <a:effectLst/>
                        <a:latin typeface="Arial" panose="020B0604020202020204" pitchFamily="34" charset="0"/>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3"/>
                  </a:ext>
                </a:extLst>
              </a:tr>
            </a:tbl>
          </a:graphicData>
        </a:graphic>
      </p:graphicFrame>
      <p:pic>
        <p:nvPicPr>
          <p:cNvPr id="2050" name="Picture 2" descr="http://www.museum.or.jp/uploads/topics/topics0669cfd362d95cff9f9cba2cf1ce9a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2620" y="1773568"/>
            <a:ext cx="5055041"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7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2"/>
                                        </p:tgtEl>
                                      </p:cBhvr>
                                    </p:animEffect>
                                    <p:set>
                                      <p:cBhvr>
                                        <p:cTn id="12" dur="1" fill="hold">
                                          <p:stCondLst>
                                            <p:cond delay="499"/>
                                          </p:stCondLst>
                                        </p:cTn>
                                        <p:tgtEl>
                                          <p:spTgt spid="205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ffectLst>
                  <a:outerShdw blurRad="38100" dist="38100" dir="2700000" algn="tl">
                    <a:srgbClr val="000000">
                      <a:alpha val="43137"/>
                    </a:srgbClr>
                  </a:outerShdw>
                </a:effectLst>
                <a:latin typeface="+mj-ea"/>
                <a:ea typeface="+mj-ea"/>
              </a:rPr>
              <a:t>熊本地震</a:t>
            </a:r>
          </a:p>
        </p:txBody>
      </p:sp>
      <p:sp>
        <p:nvSpPr>
          <p:cNvPr id="3" name="コンテンツ プレースホルダー 2"/>
          <p:cNvSpPr>
            <a:spLocks noGrp="1"/>
          </p:cNvSpPr>
          <p:nvPr>
            <p:ph idx="1"/>
          </p:nvPr>
        </p:nvSpPr>
        <p:spPr>
          <a:xfrm>
            <a:off x="263352" y="1700808"/>
            <a:ext cx="6091256" cy="4464496"/>
          </a:xfrm>
        </p:spPr>
        <p:txBody>
          <a:bodyPr>
            <a:normAutofit/>
          </a:bodyPr>
          <a:lstStyle/>
          <a:p>
            <a:r>
              <a:rPr lang="ja-JP" altLang="en-US" sz="1800" b="1" dirty="0">
                <a:latin typeface="HG正楷書体-PRO" panose="03000600000000000000" pitchFamily="66" charset="-128"/>
                <a:ea typeface="HG正楷書体-PRO" panose="03000600000000000000" pitchFamily="66" charset="-128"/>
              </a:rPr>
              <a:t>熊本地震（くまもとじしん）は、</a:t>
            </a:r>
            <a:r>
              <a:rPr lang="en-US" altLang="ja-JP" sz="1800" b="1" dirty="0">
                <a:latin typeface="HG正楷書体-PRO" panose="03000600000000000000" pitchFamily="66" charset="-128"/>
                <a:ea typeface="HG正楷書体-PRO" panose="03000600000000000000" pitchFamily="66" charset="-128"/>
              </a:rPr>
              <a:t>2016</a:t>
            </a:r>
            <a:r>
              <a:rPr lang="ja-JP" altLang="en-US" sz="1800" b="1" dirty="0">
                <a:latin typeface="HG正楷書体-PRO" panose="03000600000000000000" pitchFamily="66" charset="-128"/>
                <a:ea typeface="HG正楷書体-PRO" panose="03000600000000000000" pitchFamily="66" charset="-128"/>
              </a:rPr>
              <a:t>年（平成</a:t>
            </a:r>
            <a:r>
              <a:rPr lang="en-US" altLang="ja-JP" sz="1800" b="1" dirty="0">
                <a:latin typeface="HG正楷書体-PRO" panose="03000600000000000000" pitchFamily="66" charset="-128"/>
                <a:ea typeface="HG正楷書体-PRO" panose="03000600000000000000" pitchFamily="66" charset="-128"/>
              </a:rPr>
              <a:t>28</a:t>
            </a:r>
            <a:r>
              <a:rPr lang="ja-JP" altLang="en-US" sz="1800" b="1" dirty="0">
                <a:latin typeface="HG正楷書体-PRO" panose="03000600000000000000" pitchFamily="66" charset="-128"/>
                <a:ea typeface="HG正楷書体-PRO" panose="03000600000000000000" pitchFamily="66" charset="-128"/>
              </a:rPr>
              <a:t>年）</a:t>
            </a:r>
            <a:r>
              <a:rPr lang="en-US" altLang="ja-JP" sz="1800" b="1" dirty="0">
                <a:latin typeface="HG正楷書体-PRO" panose="03000600000000000000" pitchFamily="66" charset="-128"/>
                <a:ea typeface="HG正楷書体-PRO" panose="03000600000000000000" pitchFamily="66" charset="-128"/>
              </a:rPr>
              <a:t>4</a:t>
            </a:r>
            <a:r>
              <a:rPr lang="ja-JP" altLang="en-US" sz="1800" b="1" dirty="0">
                <a:latin typeface="HG正楷書体-PRO" panose="03000600000000000000" pitchFamily="66" charset="-128"/>
                <a:ea typeface="HG正楷書体-PRO" panose="03000600000000000000" pitchFamily="66" charset="-128"/>
              </a:rPr>
              <a:t>月</a:t>
            </a:r>
            <a:r>
              <a:rPr lang="en-US" altLang="ja-JP" sz="1800" b="1" dirty="0">
                <a:latin typeface="HG正楷書体-PRO" panose="03000600000000000000" pitchFamily="66" charset="-128"/>
                <a:ea typeface="HG正楷書体-PRO" panose="03000600000000000000" pitchFamily="66" charset="-128"/>
              </a:rPr>
              <a:t>14</a:t>
            </a:r>
            <a:r>
              <a:rPr lang="ja-JP" altLang="en-US" sz="1800" b="1" dirty="0">
                <a:latin typeface="HG正楷書体-PRO" panose="03000600000000000000" pitchFamily="66" charset="-128"/>
                <a:ea typeface="HG正楷書体-PRO" panose="03000600000000000000" pitchFamily="66" charset="-128"/>
              </a:rPr>
              <a:t>日</a:t>
            </a:r>
            <a:r>
              <a:rPr lang="en-US" altLang="ja-JP" sz="1800" b="1" dirty="0">
                <a:latin typeface="HG正楷書体-PRO" panose="03000600000000000000" pitchFamily="66" charset="-128"/>
                <a:ea typeface="HG正楷書体-PRO" panose="03000600000000000000" pitchFamily="66" charset="-128"/>
              </a:rPr>
              <a:t>21</a:t>
            </a:r>
            <a:r>
              <a:rPr lang="ja-JP" altLang="en-US" sz="1800" b="1" dirty="0">
                <a:latin typeface="HG正楷書体-PRO" panose="03000600000000000000" pitchFamily="66" charset="-128"/>
                <a:ea typeface="HG正楷書体-PRO" panose="03000600000000000000" pitchFamily="66" charset="-128"/>
              </a:rPr>
              <a:t>時</a:t>
            </a:r>
            <a:r>
              <a:rPr lang="en-US" altLang="ja-JP" sz="1800" b="1" dirty="0">
                <a:latin typeface="HG正楷書体-PRO" panose="03000600000000000000" pitchFamily="66" charset="-128"/>
                <a:ea typeface="HG正楷書体-PRO" panose="03000600000000000000" pitchFamily="66" charset="-128"/>
              </a:rPr>
              <a:t>26</a:t>
            </a:r>
            <a:r>
              <a:rPr lang="ja-JP" altLang="en-US" sz="1800" b="1" dirty="0">
                <a:latin typeface="HG正楷書体-PRO" panose="03000600000000000000" pitchFamily="66" charset="-128"/>
                <a:ea typeface="HG正楷書体-PRO" panose="03000600000000000000" pitchFamily="66" charset="-128"/>
              </a:rPr>
              <a:t>分以降に熊本県と大分県で相次いで発生している地震である。</a:t>
            </a:r>
            <a:endParaRPr lang="en-US" altLang="ja-JP" sz="1800" b="1" dirty="0">
              <a:latin typeface="HG正楷書体-PRO" panose="03000600000000000000" pitchFamily="66" charset="-128"/>
              <a:ea typeface="HG正楷書体-PRO" panose="03000600000000000000" pitchFamily="66" charset="-128"/>
            </a:endParaRPr>
          </a:p>
          <a:p>
            <a:r>
              <a:rPr lang="ja-JP" altLang="en-US" sz="1800" b="1" dirty="0">
                <a:latin typeface="HG正楷書体-PRO" panose="03000600000000000000" pitchFamily="66" charset="-128"/>
                <a:ea typeface="HG正楷書体-PRO" panose="03000600000000000000" pitchFamily="66" charset="-128"/>
              </a:rPr>
              <a:t>気象庁震度階級では最も大きい震度</a:t>
            </a:r>
            <a:r>
              <a:rPr lang="en-US" altLang="ja-JP" sz="1800" b="1" dirty="0">
                <a:latin typeface="HG正楷書体-PRO" panose="03000600000000000000" pitchFamily="66" charset="-128"/>
                <a:ea typeface="HG正楷書体-PRO" panose="03000600000000000000" pitchFamily="66" charset="-128"/>
              </a:rPr>
              <a:t>7</a:t>
            </a:r>
            <a:r>
              <a:rPr lang="ja-JP" altLang="en-US" sz="1800" b="1" dirty="0">
                <a:latin typeface="HG正楷書体-PRO" panose="03000600000000000000" pitchFamily="66" charset="-128"/>
                <a:ea typeface="HG正楷書体-PRO" panose="03000600000000000000" pitchFamily="66" charset="-128"/>
              </a:rPr>
              <a:t>を観測する地震が</a:t>
            </a:r>
            <a:r>
              <a:rPr lang="en-US" altLang="ja-JP" sz="1800" b="1" dirty="0">
                <a:latin typeface="HG正楷書体-PRO" panose="03000600000000000000" pitchFamily="66" charset="-128"/>
                <a:ea typeface="HG正楷書体-PRO" panose="03000600000000000000" pitchFamily="66" charset="-128"/>
              </a:rPr>
              <a:t>4</a:t>
            </a:r>
            <a:r>
              <a:rPr lang="ja-JP" altLang="en-US" sz="1800" b="1" dirty="0">
                <a:latin typeface="HG正楷書体-PRO" panose="03000600000000000000" pitchFamily="66" charset="-128"/>
                <a:ea typeface="HG正楷書体-PRO" panose="03000600000000000000" pitchFamily="66" charset="-128"/>
              </a:rPr>
              <a:t>月</a:t>
            </a:r>
            <a:r>
              <a:rPr lang="en-US" altLang="ja-JP" sz="1800" b="1" dirty="0">
                <a:latin typeface="HG正楷書体-PRO" panose="03000600000000000000" pitchFamily="66" charset="-128"/>
                <a:ea typeface="HG正楷書体-PRO" panose="03000600000000000000" pitchFamily="66" charset="-128"/>
              </a:rPr>
              <a:t>14</a:t>
            </a:r>
            <a:r>
              <a:rPr lang="ja-JP" altLang="en-US" sz="1800" b="1" dirty="0">
                <a:latin typeface="HG正楷書体-PRO" panose="03000600000000000000" pitchFamily="66" charset="-128"/>
                <a:ea typeface="HG正楷書体-PRO" panose="03000600000000000000" pitchFamily="66" charset="-128"/>
              </a:rPr>
              <a:t>日夜および</a:t>
            </a:r>
            <a:r>
              <a:rPr lang="en-US" altLang="ja-JP" sz="1800" b="1" dirty="0">
                <a:latin typeface="HG正楷書体-PRO" panose="03000600000000000000" pitchFamily="66" charset="-128"/>
                <a:ea typeface="HG正楷書体-PRO" panose="03000600000000000000" pitchFamily="66" charset="-128"/>
              </a:rPr>
              <a:t>4</a:t>
            </a:r>
            <a:r>
              <a:rPr lang="ja-JP" altLang="en-US" sz="1800" b="1" dirty="0">
                <a:latin typeface="HG正楷書体-PRO" panose="03000600000000000000" pitchFamily="66" charset="-128"/>
                <a:ea typeface="HG正楷書体-PRO" panose="03000600000000000000" pitchFamily="66" charset="-128"/>
              </a:rPr>
              <a:t>月</a:t>
            </a:r>
            <a:r>
              <a:rPr lang="en-US" altLang="ja-JP" sz="1800" b="1" dirty="0">
                <a:latin typeface="HG正楷書体-PRO" panose="03000600000000000000" pitchFamily="66" charset="-128"/>
                <a:ea typeface="HG正楷書体-PRO" panose="03000600000000000000" pitchFamily="66" charset="-128"/>
              </a:rPr>
              <a:t>16</a:t>
            </a:r>
            <a:r>
              <a:rPr lang="ja-JP" altLang="en-US" sz="1800" b="1" dirty="0">
                <a:latin typeface="HG正楷書体-PRO" panose="03000600000000000000" pitchFamily="66" charset="-128"/>
                <a:ea typeface="HG正楷書体-PRO" panose="03000600000000000000" pitchFamily="66" charset="-128"/>
              </a:rPr>
              <a:t>日未明に発生したほか、最大震度が</a:t>
            </a:r>
            <a:r>
              <a:rPr lang="en-US" altLang="ja-JP" sz="1800" b="1" dirty="0">
                <a:latin typeface="HG正楷書体-PRO" panose="03000600000000000000" pitchFamily="66" charset="-128"/>
                <a:ea typeface="HG正楷書体-PRO" panose="03000600000000000000" pitchFamily="66" charset="-128"/>
              </a:rPr>
              <a:t>6</a:t>
            </a:r>
            <a:r>
              <a:rPr lang="ja-JP" altLang="en-US" sz="1800" b="1" dirty="0">
                <a:latin typeface="HG正楷書体-PRO" panose="03000600000000000000" pitchFamily="66" charset="-128"/>
                <a:ea typeface="HG正楷書体-PRO" panose="03000600000000000000" pitchFamily="66" charset="-128"/>
              </a:rPr>
              <a:t>強の地震が</a:t>
            </a:r>
            <a:r>
              <a:rPr lang="en-US" altLang="ja-JP" sz="1800" b="1" dirty="0">
                <a:latin typeface="HG正楷書体-PRO" panose="03000600000000000000" pitchFamily="66" charset="-128"/>
                <a:ea typeface="HG正楷書体-PRO" panose="03000600000000000000" pitchFamily="66" charset="-128"/>
              </a:rPr>
              <a:t>2</a:t>
            </a:r>
            <a:r>
              <a:rPr lang="ja-JP" altLang="en-US" sz="1800" b="1" dirty="0">
                <a:latin typeface="HG正楷書体-PRO" panose="03000600000000000000" pitchFamily="66" charset="-128"/>
                <a:ea typeface="HG正楷書体-PRO" panose="03000600000000000000" pitchFamily="66" charset="-128"/>
              </a:rPr>
              <a:t>回、</a:t>
            </a:r>
            <a:r>
              <a:rPr lang="en-US" altLang="ja-JP" sz="1800" b="1" dirty="0">
                <a:latin typeface="HG正楷書体-PRO" panose="03000600000000000000" pitchFamily="66" charset="-128"/>
                <a:ea typeface="HG正楷書体-PRO" panose="03000600000000000000" pitchFamily="66" charset="-128"/>
              </a:rPr>
              <a:t>6</a:t>
            </a:r>
            <a:r>
              <a:rPr lang="ja-JP" altLang="en-US" sz="1800" b="1" dirty="0">
                <a:latin typeface="HG正楷書体-PRO" panose="03000600000000000000" pitchFamily="66" charset="-128"/>
                <a:ea typeface="HG正楷書体-PRO" panose="03000600000000000000" pitchFamily="66" charset="-128"/>
              </a:rPr>
              <a:t>弱の地震が</a:t>
            </a:r>
            <a:r>
              <a:rPr lang="en-US" altLang="ja-JP" sz="1800" b="1" dirty="0">
                <a:latin typeface="HG正楷書体-PRO" panose="03000600000000000000" pitchFamily="66" charset="-128"/>
                <a:ea typeface="HG正楷書体-PRO" panose="03000600000000000000" pitchFamily="66" charset="-128"/>
              </a:rPr>
              <a:t>3</a:t>
            </a:r>
            <a:r>
              <a:rPr lang="ja-JP" altLang="en-US" sz="1800" b="1" dirty="0">
                <a:latin typeface="HG正楷書体-PRO" panose="03000600000000000000" pitchFamily="66" charset="-128"/>
                <a:ea typeface="HG正楷書体-PRO" panose="03000600000000000000" pitchFamily="66" charset="-128"/>
              </a:rPr>
              <a:t>回発生している。</a:t>
            </a:r>
            <a:endParaRPr lang="en-US" altLang="ja-JP" sz="1800" b="1" dirty="0">
              <a:latin typeface="HG正楷書体-PRO" panose="03000600000000000000" pitchFamily="66" charset="-128"/>
              <a:ea typeface="HG正楷書体-PRO" panose="03000600000000000000" pitchFamily="66" charset="-128"/>
            </a:endParaRPr>
          </a:p>
          <a:p>
            <a:r>
              <a:rPr lang="ja-JP" altLang="en-US" sz="1800" b="1" dirty="0">
                <a:latin typeface="HG正楷書体-PRO" panose="03000600000000000000" pitchFamily="66" charset="-128"/>
                <a:ea typeface="HG正楷書体-PRO" panose="03000600000000000000" pitchFamily="66" charset="-128"/>
              </a:rPr>
              <a:t>日本国内の震度</a:t>
            </a:r>
            <a:r>
              <a:rPr lang="en-US" altLang="ja-JP" sz="1800" b="1" dirty="0">
                <a:latin typeface="HG正楷書体-PRO" panose="03000600000000000000" pitchFamily="66" charset="-128"/>
                <a:ea typeface="HG正楷書体-PRO" panose="03000600000000000000" pitchFamily="66" charset="-128"/>
              </a:rPr>
              <a:t>7</a:t>
            </a:r>
            <a:r>
              <a:rPr lang="ja-JP" altLang="en-US" sz="1800" b="1" dirty="0">
                <a:latin typeface="HG正楷書体-PRO" panose="03000600000000000000" pitchFamily="66" charset="-128"/>
                <a:ea typeface="HG正楷書体-PRO" panose="03000600000000000000" pitchFamily="66" charset="-128"/>
              </a:rPr>
              <a:t>の観測事例としては、</a:t>
            </a:r>
            <a:r>
              <a:rPr lang="en-US" altLang="ja-JP" sz="1800" b="1" dirty="0">
                <a:latin typeface="HG正楷書体-PRO" panose="03000600000000000000" pitchFamily="66" charset="-128"/>
                <a:ea typeface="HG正楷書体-PRO" panose="03000600000000000000" pitchFamily="66" charset="-128"/>
              </a:rPr>
              <a:t>4</a:t>
            </a:r>
            <a:r>
              <a:rPr lang="ja-JP" altLang="en-US" sz="1800" b="1" dirty="0">
                <a:latin typeface="HG正楷書体-PRO" panose="03000600000000000000" pitchFamily="66" charset="-128"/>
                <a:ea typeface="HG正楷書体-PRO" panose="03000600000000000000" pitchFamily="66" charset="-128"/>
              </a:rPr>
              <a:t>例目（九州地方では初）および</a:t>
            </a:r>
            <a:r>
              <a:rPr lang="en-US" altLang="ja-JP" sz="1800" b="1" dirty="0">
                <a:latin typeface="HG正楷書体-PRO" panose="03000600000000000000" pitchFamily="66" charset="-128"/>
                <a:ea typeface="HG正楷書体-PRO" panose="03000600000000000000" pitchFamily="66" charset="-128"/>
              </a:rPr>
              <a:t>5</a:t>
            </a:r>
            <a:r>
              <a:rPr lang="ja-JP" altLang="en-US" sz="1800" b="1" dirty="0">
                <a:latin typeface="HG正楷書体-PRO" panose="03000600000000000000" pitchFamily="66" charset="-128"/>
                <a:ea typeface="HG正楷書体-PRO" panose="03000600000000000000" pitchFamily="66" charset="-128"/>
              </a:rPr>
              <a:t>例目に当たり、一連の地震活動において、現在の気象庁震度階級が制定されてから</a:t>
            </a:r>
            <a:r>
              <a:rPr lang="ja-JP" altLang="en-US" sz="1800" b="1" u="sng" dirty="0">
                <a:solidFill>
                  <a:srgbClr val="FF0000"/>
                </a:solidFill>
                <a:latin typeface="HG正楷書体-PRO" panose="03000600000000000000" pitchFamily="66" charset="-128"/>
                <a:ea typeface="HG正楷書体-PRO" panose="03000600000000000000" pitchFamily="66" charset="-128"/>
              </a:rPr>
              <a:t>初めて震度</a:t>
            </a:r>
            <a:r>
              <a:rPr lang="en-US" altLang="ja-JP" sz="1800" b="1" u="sng" dirty="0">
                <a:solidFill>
                  <a:srgbClr val="FF0000"/>
                </a:solidFill>
                <a:latin typeface="HG正楷書体-PRO" panose="03000600000000000000" pitchFamily="66" charset="-128"/>
                <a:ea typeface="HG正楷書体-PRO" panose="03000600000000000000" pitchFamily="66" charset="-128"/>
              </a:rPr>
              <a:t>7</a:t>
            </a:r>
            <a:r>
              <a:rPr lang="ja-JP" altLang="en-US" sz="1800" b="1" u="sng" dirty="0">
                <a:solidFill>
                  <a:srgbClr val="FF0000"/>
                </a:solidFill>
                <a:latin typeface="HG正楷書体-PRO" panose="03000600000000000000" pitchFamily="66" charset="-128"/>
                <a:ea typeface="HG正楷書体-PRO" panose="03000600000000000000" pitchFamily="66" charset="-128"/>
              </a:rPr>
              <a:t>が</a:t>
            </a:r>
            <a:r>
              <a:rPr lang="en-US" altLang="ja-JP" sz="1800" b="1" u="sng" dirty="0">
                <a:solidFill>
                  <a:srgbClr val="FF0000"/>
                </a:solidFill>
                <a:latin typeface="HG正楷書体-PRO" panose="03000600000000000000" pitchFamily="66" charset="-128"/>
                <a:ea typeface="HG正楷書体-PRO" panose="03000600000000000000" pitchFamily="66" charset="-128"/>
              </a:rPr>
              <a:t>2</a:t>
            </a:r>
            <a:r>
              <a:rPr lang="ja-JP" altLang="en-US" sz="1800" b="1" u="sng" dirty="0">
                <a:solidFill>
                  <a:srgbClr val="FF0000"/>
                </a:solidFill>
                <a:latin typeface="HG正楷書体-PRO" panose="03000600000000000000" pitchFamily="66" charset="-128"/>
                <a:ea typeface="HG正楷書体-PRO" panose="03000600000000000000" pitchFamily="66" charset="-128"/>
              </a:rPr>
              <a:t>回観測された</a:t>
            </a:r>
            <a:r>
              <a:rPr lang="ja-JP" altLang="en-US" sz="1800" b="1" dirty="0">
                <a:solidFill>
                  <a:srgbClr val="FF0000"/>
                </a:solidFill>
                <a:latin typeface="HG正楷書体-PRO" panose="03000600000000000000" pitchFamily="66" charset="-128"/>
                <a:ea typeface="HG正楷書体-PRO" panose="03000600000000000000" pitchFamily="66" charset="-128"/>
              </a:rPr>
              <a:t>。</a:t>
            </a:r>
            <a:endParaRPr lang="en-US" altLang="ja-JP" sz="1800" b="1" dirty="0">
              <a:solidFill>
                <a:srgbClr val="FF0000"/>
              </a:solidFill>
              <a:latin typeface="HG正楷書体-PRO" panose="03000600000000000000" pitchFamily="66" charset="-128"/>
              <a:ea typeface="HG正楷書体-PRO" panose="03000600000000000000" pitchFamily="66" charset="-128"/>
            </a:endParaRPr>
          </a:p>
          <a:p>
            <a:r>
              <a:rPr lang="ja-JP" altLang="en-US" sz="1800" b="1" dirty="0">
                <a:latin typeface="HG正楷書体-PRO" panose="03000600000000000000" pitchFamily="66" charset="-128"/>
                <a:ea typeface="HG正楷書体-PRO" panose="03000600000000000000" pitchFamily="66" charset="-128"/>
              </a:rPr>
              <a:t>また、一連の地震回数（</a:t>
            </a:r>
            <a:r>
              <a:rPr lang="en-US" altLang="ja-JP" sz="1800" b="1" dirty="0">
                <a:latin typeface="HG正楷書体-PRO" panose="03000600000000000000" pitchFamily="66" charset="-128"/>
                <a:ea typeface="HG正楷書体-PRO" panose="03000600000000000000" pitchFamily="66" charset="-128"/>
              </a:rPr>
              <a:t>M3.5</a:t>
            </a:r>
            <a:r>
              <a:rPr lang="ja-JP" altLang="en-US" sz="1800" b="1" dirty="0">
                <a:latin typeface="HG正楷書体-PRO" panose="03000600000000000000" pitchFamily="66" charset="-128"/>
                <a:ea typeface="HG正楷書体-PRO" panose="03000600000000000000" pitchFamily="66" charset="-128"/>
              </a:rPr>
              <a:t>以上）は内陸型地震では</a:t>
            </a:r>
            <a:r>
              <a:rPr lang="en-US" altLang="ja-JP" sz="1800" b="1" dirty="0">
                <a:latin typeface="HG正楷書体-PRO" panose="03000600000000000000" pitchFamily="66" charset="-128"/>
                <a:ea typeface="HG正楷書体-PRO" panose="03000600000000000000" pitchFamily="66" charset="-128"/>
              </a:rPr>
              <a:t>1995</a:t>
            </a:r>
            <a:r>
              <a:rPr lang="ja-JP" altLang="en-US" sz="1800" b="1" dirty="0">
                <a:latin typeface="HG正楷書体-PRO" panose="03000600000000000000" pitchFamily="66" charset="-128"/>
                <a:ea typeface="HG正楷書体-PRO" panose="03000600000000000000" pitchFamily="66" charset="-128"/>
              </a:rPr>
              <a:t>年以降で最多となった。</a:t>
            </a:r>
            <a:endParaRPr lang="en-US" altLang="ja-JP" sz="1800" b="1" dirty="0">
              <a:latin typeface="HG正楷書体-PRO" panose="03000600000000000000" pitchFamily="66" charset="-128"/>
              <a:ea typeface="HG正楷書体-PRO" panose="03000600000000000000" pitchFamily="66" charset="-128"/>
            </a:endParaRPr>
          </a:p>
          <a:p>
            <a:endParaRPr lang="ja-JP" altLang="en-US" sz="1800" b="1" dirty="0">
              <a:latin typeface="HG正楷書体-PRO" panose="03000600000000000000" pitchFamily="66" charset="-128"/>
              <a:ea typeface="HG正楷書体-PRO" panose="03000600000000000000" pitchFamily="66" charset="-128"/>
            </a:endParaRPr>
          </a:p>
        </p:txBody>
      </p:sp>
      <p:graphicFrame>
        <p:nvGraphicFramePr>
          <p:cNvPr id="5" name="表 4"/>
          <p:cNvGraphicFramePr>
            <a:graphicFrameLocks noGrp="1"/>
          </p:cNvGraphicFramePr>
          <p:nvPr/>
        </p:nvGraphicFramePr>
        <p:xfrm>
          <a:off x="8688288" y="5799916"/>
          <a:ext cx="3240360" cy="1013460"/>
        </p:xfrm>
        <a:graphic>
          <a:graphicData uri="http://schemas.openxmlformats.org/drawingml/2006/table">
            <a:tbl>
              <a:tblPr>
                <a:tableStyleId>{21E4AEA4-8DFA-4A89-87EB-49C32662AFE0}</a:tableStyleId>
              </a:tblPr>
              <a:tblGrid>
                <a:gridCol w="1524875">
                  <a:extLst>
                    <a:ext uri="{9D8B030D-6E8A-4147-A177-3AD203B41FA5}">
                      <a16:colId xmlns:a16="http://schemas.microsoft.com/office/drawing/2014/main" val="20000"/>
                    </a:ext>
                  </a:extLst>
                </a:gridCol>
                <a:gridCol w="1715485">
                  <a:extLst>
                    <a:ext uri="{9D8B030D-6E8A-4147-A177-3AD203B41FA5}">
                      <a16:colId xmlns:a16="http://schemas.microsoft.com/office/drawing/2014/main" val="20001"/>
                    </a:ext>
                  </a:extLst>
                </a:gridCol>
              </a:tblGrid>
              <a:tr h="200025">
                <a:tc>
                  <a:txBody>
                    <a:bodyPr/>
                    <a:lstStyle/>
                    <a:p>
                      <a:pPr algn="r" fontAlgn="ctr"/>
                      <a:r>
                        <a:rPr lang="zh-TW" altLang="en-US" sz="1600" u="none" strike="noStrike" dirty="0">
                          <a:effectLst/>
                          <a:latin typeface="HGP創英角ｺﾞｼｯｸUB" panose="020B0900000000000000" pitchFamily="50" charset="-128"/>
                          <a:ea typeface="HGP創英角ｺﾞｼｯｸUB" panose="020B0900000000000000" pitchFamily="50" charset="-128"/>
                        </a:rPr>
                        <a:t>死者（合計）：</a:t>
                      </a:r>
                      <a:endParaRPr lang="zh-TW" altLang="en-US" sz="1600" b="1"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tc>
                  <a:txBody>
                    <a:bodyPr/>
                    <a:lstStyle/>
                    <a:p>
                      <a:pPr algn="l" fontAlgn="ctr"/>
                      <a:r>
                        <a:rPr lang="en-US" altLang="ja-JP" sz="1600" u="none" strike="noStrike" dirty="0">
                          <a:effectLst/>
                          <a:latin typeface="HGP創英角ｺﾞｼｯｸUB" panose="020B0900000000000000" pitchFamily="50" charset="-128"/>
                          <a:ea typeface="HGP創英角ｺﾞｼｯｸUB" panose="020B0900000000000000" pitchFamily="50" charset="-128"/>
                        </a:rPr>
                        <a:t>88 </a:t>
                      </a:r>
                      <a:r>
                        <a:rPr lang="ja-JP" altLang="en-US" sz="1600" u="none" strike="noStrike" dirty="0">
                          <a:effectLst/>
                          <a:latin typeface="HGP創英角ｺﾞｼｯｸUB" panose="020B0900000000000000" pitchFamily="50" charset="-128"/>
                          <a:ea typeface="HGP創英角ｺﾞｼｯｸUB" panose="020B0900000000000000" pitchFamily="50" charset="-128"/>
                        </a:rPr>
                        <a:t>人</a:t>
                      </a:r>
                      <a:endParaRPr lang="ja-JP" altLang="en-US" sz="16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extLst>
                  <a:ext uri="{0D108BD9-81ED-4DB2-BD59-A6C34878D82A}">
                    <a16:rowId xmlns:a16="http://schemas.microsoft.com/office/drawing/2014/main" val="10000"/>
                  </a:ext>
                </a:extLst>
              </a:tr>
              <a:tr h="200025">
                <a:tc>
                  <a:txBody>
                    <a:bodyPr/>
                    <a:lstStyle/>
                    <a:p>
                      <a:pPr algn="r" fontAlgn="ctr"/>
                      <a:r>
                        <a:rPr lang="ja-JP" altLang="en-US" sz="1600" u="none" strike="noStrike">
                          <a:effectLst/>
                          <a:latin typeface="HGP創英角ｺﾞｼｯｸUB" panose="020B0900000000000000" pitchFamily="50" charset="-128"/>
                          <a:ea typeface="HGP創英角ｺﾞｼｯｸUB" panose="020B0900000000000000" pitchFamily="50" charset="-128"/>
                        </a:rPr>
                        <a:t>負傷者：</a:t>
                      </a:r>
                      <a:endParaRPr lang="ja-JP" altLang="en-US" sz="1600" b="1" i="0" u="none" strike="noStrike">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tc>
                  <a:txBody>
                    <a:bodyPr/>
                    <a:lstStyle/>
                    <a:p>
                      <a:pPr algn="l" fontAlgn="ctr"/>
                      <a:r>
                        <a:rPr lang="en-US" altLang="ja-JP" sz="1600" u="none" strike="noStrike" dirty="0">
                          <a:effectLst/>
                          <a:latin typeface="HGP創英角ｺﾞｼｯｸUB" panose="020B0900000000000000" pitchFamily="50" charset="-128"/>
                          <a:ea typeface="HGP創英角ｺﾞｼｯｸUB" panose="020B0900000000000000" pitchFamily="50" charset="-128"/>
                        </a:rPr>
                        <a:t>2,173 </a:t>
                      </a:r>
                      <a:r>
                        <a:rPr lang="ja-JP" altLang="en-US" sz="1600" u="none" strike="noStrike" dirty="0">
                          <a:effectLst/>
                          <a:latin typeface="HGP創英角ｺﾞｼｯｸUB" panose="020B0900000000000000" pitchFamily="50" charset="-128"/>
                          <a:ea typeface="HGP創英角ｺﾞｼｯｸUB" panose="020B0900000000000000" pitchFamily="50" charset="-128"/>
                        </a:rPr>
                        <a:t>人</a:t>
                      </a:r>
                      <a:endParaRPr lang="ja-JP" altLang="en-US" sz="16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extLst>
                  <a:ext uri="{0D108BD9-81ED-4DB2-BD59-A6C34878D82A}">
                    <a16:rowId xmlns:a16="http://schemas.microsoft.com/office/drawing/2014/main" val="10001"/>
                  </a:ext>
                </a:extLst>
              </a:tr>
              <a:tr h="200025">
                <a:tc>
                  <a:txBody>
                    <a:bodyPr/>
                    <a:lstStyle/>
                    <a:p>
                      <a:pPr algn="r" fontAlgn="ctr"/>
                      <a:r>
                        <a:rPr lang="ja-JP" altLang="en-US" sz="1600" u="none" strike="noStrike" dirty="0">
                          <a:effectLst/>
                          <a:latin typeface="HGP創英角ｺﾞｼｯｸUB" panose="020B0900000000000000" pitchFamily="50" charset="-128"/>
                          <a:ea typeface="HGP創英角ｺﾞｼｯｸUB" panose="020B0900000000000000" pitchFamily="50" charset="-128"/>
                        </a:rPr>
                        <a:t>避難者数：</a:t>
                      </a:r>
                      <a:endParaRPr lang="ja-JP" altLang="en-US" sz="1600" b="1"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tc>
                  <a:txBody>
                    <a:bodyPr/>
                    <a:lstStyle/>
                    <a:p>
                      <a:pPr algn="l" fontAlgn="ctr"/>
                      <a:r>
                        <a:rPr lang="en-US" altLang="ja-JP" sz="1600" u="none" strike="noStrike" dirty="0">
                          <a:effectLst/>
                          <a:latin typeface="HGP創英角ｺﾞｼｯｸUB" panose="020B0900000000000000" pitchFamily="50" charset="-128"/>
                          <a:ea typeface="HGP創英角ｺﾞｼｯｸUB" panose="020B0900000000000000" pitchFamily="50" charset="-128"/>
                        </a:rPr>
                        <a:t>183,882 </a:t>
                      </a:r>
                      <a:r>
                        <a:rPr lang="ja-JP" altLang="en-US" sz="1600" u="none" strike="noStrike" dirty="0">
                          <a:effectLst/>
                          <a:latin typeface="HGP創英角ｺﾞｼｯｸUB" panose="020B0900000000000000" pitchFamily="50" charset="-128"/>
                          <a:ea typeface="HGP創英角ｺﾞｼｯｸUB" panose="020B0900000000000000" pitchFamily="50" charset="-128"/>
                        </a:rPr>
                        <a:t>人</a:t>
                      </a:r>
                      <a:endParaRPr lang="ja-JP" altLang="en-US" sz="16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extLst>
                  <a:ext uri="{0D108BD9-81ED-4DB2-BD59-A6C34878D82A}">
                    <a16:rowId xmlns:a16="http://schemas.microsoft.com/office/drawing/2014/main" val="10002"/>
                  </a:ext>
                </a:extLst>
              </a:tr>
              <a:tr h="200025">
                <a:tc>
                  <a:txBody>
                    <a:bodyPr/>
                    <a:lstStyle/>
                    <a:p>
                      <a:pPr algn="r" fontAlgn="ctr"/>
                      <a:r>
                        <a:rPr lang="ja-JP" altLang="en-US" sz="1600" u="none" strike="noStrike" dirty="0">
                          <a:effectLst/>
                          <a:latin typeface="HGP創英角ｺﾞｼｯｸUB" panose="020B0900000000000000" pitchFamily="50" charset="-128"/>
                          <a:ea typeface="HGP創英角ｺﾞｼｯｸUB" panose="020B0900000000000000" pitchFamily="50" charset="-128"/>
                        </a:rPr>
                        <a:t>被害総額：</a:t>
                      </a:r>
                      <a:endParaRPr lang="ja-JP" altLang="en-US" sz="1600" b="1"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tc>
                  <a:txBody>
                    <a:bodyPr/>
                    <a:lstStyle/>
                    <a:p>
                      <a:pPr algn="l" fontAlgn="ctr"/>
                      <a:r>
                        <a:rPr lang="ja-JP" altLang="en-US" sz="1600" u="none" strike="noStrike" dirty="0">
                          <a:effectLst/>
                          <a:latin typeface="HGP創英角ｺﾞｼｯｸUB" panose="020B0900000000000000" pitchFamily="50" charset="-128"/>
                          <a:ea typeface="HGP創英角ｺﾞｼｯｸUB" panose="020B0900000000000000" pitchFamily="50" charset="-128"/>
                        </a:rPr>
                        <a:t>最大</a:t>
                      </a:r>
                      <a:r>
                        <a:rPr lang="en-US" altLang="ja-JP" sz="1600" u="none" strike="noStrike" dirty="0">
                          <a:effectLst/>
                          <a:latin typeface="HGP創英角ｺﾞｼｯｸUB" panose="020B0900000000000000" pitchFamily="50" charset="-128"/>
                          <a:ea typeface="HGP創英角ｺﾞｼｯｸUB" panose="020B0900000000000000" pitchFamily="50" charset="-128"/>
                        </a:rPr>
                        <a:t>4.6</a:t>
                      </a:r>
                      <a:r>
                        <a:rPr lang="ja-JP" altLang="en-US" sz="1600" u="none" strike="noStrike" dirty="0">
                          <a:effectLst/>
                          <a:latin typeface="HGP創英角ｺﾞｼｯｸUB" panose="020B0900000000000000" pitchFamily="50" charset="-128"/>
                          <a:ea typeface="HGP創英角ｺﾞｼｯｸUB" panose="020B0900000000000000" pitchFamily="50" charset="-128"/>
                        </a:rPr>
                        <a:t>兆円</a:t>
                      </a:r>
                      <a:endParaRPr lang="ja-JP" altLang="en-US" sz="16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extLst>
                  <a:ext uri="{0D108BD9-81ED-4DB2-BD59-A6C34878D82A}">
                    <a16:rowId xmlns:a16="http://schemas.microsoft.com/office/drawing/2014/main" val="10003"/>
                  </a:ext>
                </a:extLst>
              </a:tr>
            </a:tbl>
          </a:graphicData>
        </a:graphic>
      </p:graphicFrame>
      <p:sp>
        <p:nvSpPr>
          <p:cNvPr id="6" name="正方形/長方形 5"/>
          <p:cNvSpPr/>
          <p:nvPr/>
        </p:nvSpPr>
        <p:spPr>
          <a:xfrm>
            <a:off x="263352" y="6381328"/>
            <a:ext cx="7776864" cy="307777"/>
          </a:xfrm>
          <a:prstGeom prst="rect">
            <a:avLst/>
          </a:prstGeom>
        </p:spPr>
        <p:txBody>
          <a:bodyPr wrap="square">
            <a:spAutoFit/>
          </a:bodyPr>
          <a:lstStyle/>
          <a:p>
            <a:r>
              <a:rPr lang="ja-JP" altLang="en-US" sz="1400" b="1" dirty="0">
                <a:latin typeface="HG正楷書体-PRO" panose="03000600000000000000" pitchFamily="66" charset="-128"/>
                <a:ea typeface="HG正楷書体-PRO" panose="03000600000000000000" pitchFamily="66" charset="-128"/>
              </a:rPr>
              <a:t>（南阿蘇村消防団が５名、西原村消防団が７名、益城町消防団が４７名の要救助者を救助）</a:t>
            </a:r>
          </a:p>
        </p:txBody>
      </p:sp>
      <p:pic>
        <p:nvPicPr>
          <p:cNvPr id="1028" name="Picture 4" descr="http://www.hazardlab.jp/contents/post_info/1/4/6/14647/04mashiki0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508" y="1628800"/>
            <a:ext cx="5368306" cy="40222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giwiz-tpc.c.yimg.jp/q/tpc/images/story/2016/4/16/1460781641_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7211" y="1772816"/>
            <a:ext cx="5274379" cy="35180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giwiz-tpc.c.yimg.jp/q/tpc/images/story/2016/4/16/1460781721_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6558" y="1916832"/>
            <a:ext cx="5612206" cy="327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02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8"/>
                                        </p:tgtEl>
                                      </p:cBhvr>
                                    </p:animEffect>
                                    <p:set>
                                      <p:cBhvr>
                                        <p:cTn id="12" dur="1" fill="hold">
                                          <p:stCondLst>
                                            <p:cond delay="499"/>
                                          </p:stCondLst>
                                        </p:cTn>
                                        <p:tgtEl>
                                          <p:spTgt spid="1028"/>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026"/>
                                        </p:tgtEl>
                                      </p:cBhvr>
                                    </p:animEffect>
                                    <p:set>
                                      <p:cBhvr>
                                        <p:cTn id="21" dur="1" fill="hold">
                                          <p:stCondLst>
                                            <p:cond delay="499"/>
                                          </p:stCondLst>
                                        </p:cTn>
                                        <p:tgtEl>
                                          <p:spTgt spid="1026"/>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fade">
                                      <p:cBhvr>
                                        <p:cTn id="2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ffectLst>
                  <a:outerShdw blurRad="38100" dist="38100" dir="2700000" algn="tl">
                    <a:srgbClr val="000000">
                      <a:alpha val="43137"/>
                    </a:srgbClr>
                  </a:outerShdw>
                </a:effectLst>
                <a:latin typeface="+mj-ea"/>
                <a:ea typeface="+mj-ea"/>
              </a:rPr>
              <a:t>令和</a:t>
            </a:r>
            <a:r>
              <a:rPr lang="en-US" altLang="ja-JP" dirty="0">
                <a:effectLst>
                  <a:outerShdw blurRad="38100" dist="38100" dir="2700000" algn="tl">
                    <a:srgbClr val="000000">
                      <a:alpha val="43137"/>
                    </a:srgbClr>
                  </a:outerShdw>
                </a:effectLst>
                <a:latin typeface="+mj-ea"/>
                <a:ea typeface="+mj-ea"/>
              </a:rPr>
              <a:t>6</a:t>
            </a:r>
            <a:r>
              <a:rPr lang="ja-JP" altLang="en-US" dirty="0">
                <a:effectLst>
                  <a:outerShdw blurRad="38100" dist="38100" dir="2700000" algn="tl">
                    <a:srgbClr val="000000">
                      <a:alpha val="43137"/>
                    </a:srgbClr>
                  </a:outerShdw>
                </a:effectLst>
                <a:latin typeface="+mj-ea"/>
                <a:ea typeface="+mj-ea"/>
              </a:rPr>
              <a:t>年能登半島地震</a:t>
            </a:r>
          </a:p>
        </p:txBody>
      </p:sp>
      <p:sp>
        <p:nvSpPr>
          <p:cNvPr id="3" name="コンテンツ プレースホルダー 2"/>
          <p:cNvSpPr>
            <a:spLocks noGrp="1"/>
          </p:cNvSpPr>
          <p:nvPr>
            <p:ph idx="1"/>
          </p:nvPr>
        </p:nvSpPr>
        <p:spPr>
          <a:xfrm>
            <a:off x="263352" y="1700808"/>
            <a:ext cx="6264696" cy="4464496"/>
          </a:xfrm>
        </p:spPr>
        <p:txBody>
          <a:bodyPr>
            <a:normAutofit fontScale="92500"/>
          </a:bodyPr>
          <a:lstStyle/>
          <a:p>
            <a:pPr>
              <a:lnSpc>
                <a:spcPct val="100000"/>
              </a:lnSpc>
            </a:pPr>
            <a:r>
              <a:rPr lang="en-US" altLang="ja-JP" sz="1800" b="1" i="0" u="none" strike="noStrike" dirty="0">
                <a:solidFill>
                  <a:schemeClr val="tx1"/>
                </a:solidFill>
                <a:effectLst/>
                <a:latin typeface="HG正楷書体-PRO" panose="03000600000000000000" pitchFamily="66" charset="-128"/>
                <a:ea typeface="HG正楷書体-PRO" panose="03000600000000000000" pitchFamily="66" charset="-128"/>
              </a:rPr>
              <a:t>2024</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年</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令和</a:t>
            </a:r>
            <a:r>
              <a:rPr lang="en-US" altLang="ja-JP" sz="1800" b="1" i="0" dirty="0">
                <a:solidFill>
                  <a:schemeClr val="tx1"/>
                </a:solidFill>
                <a:effectLst/>
                <a:latin typeface="HG正楷書体-PRO" panose="03000600000000000000" pitchFamily="66" charset="-128"/>
                <a:ea typeface="HG正楷書体-PRO" panose="03000600000000000000" pitchFamily="66" charset="-128"/>
              </a:rPr>
              <a:t>6</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年）</a:t>
            </a:r>
            <a:r>
              <a:rPr lang="en-US" altLang="ja-JP" sz="1800" b="1" i="0" u="none" strike="noStrike" dirty="0">
                <a:solidFill>
                  <a:schemeClr val="tx1"/>
                </a:solidFill>
                <a:effectLst/>
                <a:latin typeface="HG正楷書体-PRO" panose="03000600000000000000" pitchFamily="66" charset="-128"/>
                <a:ea typeface="HG正楷書体-PRO" panose="03000600000000000000" pitchFamily="66" charset="-128"/>
              </a:rPr>
              <a:t>1</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月</a:t>
            </a:r>
            <a:r>
              <a:rPr lang="en-US" altLang="ja-JP" sz="1800" b="1" i="0" u="none" strike="noStrike" dirty="0">
                <a:solidFill>
                  <a:schemeClr val="tx1"/>
                </a:solidFill>
                <a:effectLst/>
                <a:latin typeface="HG正楷書体-PRO" panose="03000600000000000000" pitchFamily="66" charset="-128"/>
                <a:ea typeface="HG正楷書体-PRO" panose="03000600000000000000" pitchFamily="66" charset="-128"/>
              </a:rPr>
              <a:t>1</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日</a:t>
            </a:r>
            <a:r>
              <a:rPr lang="en-US" altLang="ja-JP" sz="1800" b="1" i="0" dirty="0">
                <a:solidFill>
                  <a:schemeClr val="tx1"/>
                </a:solidFill>
                <a:effectLst/>
                <a:latin typeface="HG正楷書体-PRO" panose="03000600000000000000" pitchFamily="66" charset="-128"/>
                <a:ea typeface="HG正楷書体-PRO" panose="03000600000000000000" pitchFamily="66" charset="-128"/>
              </a:rPr>
              <a:t>16</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時</a:t>
            </a:r>
            <a:r>
              <a:rPr lang="en-US" altLang="ja-JP" sz="1800" b="1" i="0" dirty="0">
                <a:solidFill>
                  <a:schemeClr val="tx1"/>
                </a:solidFill>
                <a:effectLst/>
                <a:latin typeface="HG正楷書体-PRO" panose="03000600000000000000" pitchFamily="66" charset="-128"/>
                <a:ea typeface="HG正楷書体-PRO" panose="03000600000000000000" pitchFamily="66" charset="-128"/>
              </a:rPr>
              <a:t>10</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分に、</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日本</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の</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石川県</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の</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能登半島</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地下</a:t>
            </a:r>
            <a:r>
              <a:rPr lang="en-US" altLang="ja-JP" sz="1800" b="1" i="0" dirty="0">
                <a:solidFill>
                  <a:schemeClr val="tx1"/>
                </a:solidFill>
                <a:effectLst/>
                <a:latin typeface="HG正楷書体-PRO" panose="03000600000000000000" pitchFamily="66" charset="-128"/>
                <a:ea typeface="HG正楷書体-PRO" panose="03000600000000000000" pitchFamily="66" charset="-128"/>
              </a:rPr>
              <a:t>16 km</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で発生した</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内陸地殻内地震</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震央</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は</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鳳珠郡穴水町</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の北東</a:t>
            </a:r>
            <a:r>
              <a:rPr lang="en-US" altLang="ja-JP" sz="1800" b="1" i="0" dirty="0">
                <a:solidFill>
                  <a:schemeClr val="tx1"/>
                </a:solidFill>
                <a:effectLst/>
                <a:latin typeface="HG正楷書体-PRO" panose="03000600000000000000" pitchFamily="66" charset="-128"/>
                <a:ea typeface="HG正楷書体-PRO" panose="03000600000000000000" pitchFamily="66" charset="-128"/>
              </a:rPr>
              <a:t>42 </a:t>
            </a:r>
            <a:r>
              <a:rPr lang="en-US" altLang="ja-JP" sz="1800" b="1" i="0" u="none" strike="noStrike" dirty="0">
                <a:solidFill>
                  <a:schemeClr val="tx1"/>
                </a:solidFill>
                <a:effectLst/>
                <a:latin typeface="HG正楷書体-PRO" panose="03000600000000000000" pitchFamily="66" charset="-128"/>
                <a:ea typeface="HG正楷書体-PRO" panose="03000600000000000000" pitchFamily="66" charset="-128"/>
              </a:rPr>
              <a:t>km</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の</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珠洲市</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内にあった。</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気象庁</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の発表によれば、この地震の</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気象庁マグニチュード</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は</a:t>
            </a:r>
            <a:r>
              <a:rPr lang="en-US" altLang="ja-JP" sz="1800" b="1" i="0" dirty="0">
                <a:solidFill>
                  <a:schemeClr val="tx1"/>
                </a:solidFill>
                <a:effectLst/>
                <a:latin typeface="HG正楷書体-PRO" panose="03000600000000000000" pitchFamily="66" charset="-128"/>
                <a:ea typeface="HG正楷書体-PRO" panose="03000600000000000000" pitchFamily="66" charset="-128"/>
              </a:rPr>
              <a:t>7.6</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であり、内陸部で発生する地震としては日本でも稀な大きさの地震であった。観測された最大</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震度</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は、石川県</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輪島市</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門前町走出と同県</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羽咋郡志賀町</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香能で観測された</a:t>
            </a:r>
            <a:r>
              <a:rPr lang="ja-JP" altLang="en-US" sz="1800" b="1" i="0" u="none" strike="noStrike" dirty="0">
                <a:solidFill>
                  <a:schemeClr val="tx1"/>
                </a:solidFill>
                <a:effectLst/>
                <a:latin typeface="HG正楷書体-PRO" panose="03000600000000000000" pitchFamily="66" charset="-128"/>
                <a:ea typeface="HG正楷書体-PRO" panose="03000600000000000000" pitchFamily="66" charset="-128"/>
              </a:rPr>
              <a:t>震度</a:t>
            </a:r>
            <a:r>
              <a:rPr lang="en-US" altLang="ja-JP" sz="1800" b="1" i="0" u="none" strike="noStrike" dirty="0">
                <a:solidFill>
                  <a:schemeClr val="tx1"/>
                </a:solidFill>
                <a:effectLst/>
                <a:latin typeface="HG正楷書体-PRO" panose="03000600000000000000" pitchFamily="66" charset="-128"/>
                <a:ea typeface="HG正楷書体-PRO" panose="03000600000000000000" pitchFamily="66" charset="-128"/>
              </a:rPr>
              <a:t>7</a:t>
            </a:r>
            <a:r>
              <a:rPr lang="ja-JP" altLang="en-US" sz="1800" b="1" i="0" dirty="0">
                <a:solidFill>
                  <a:schemeClr val="tx1"/>
                </a:solidFill>
                <a:effectLst/>
                <a:latin typeface="HG正楷書体-PRO" panose="03000600000000000000" pitchFamily="66" charset="-128"/>
                <a:ea typeface="HG正楷書体-PRO" panose="03000600000000000000" pitchFamily="66" charset="-128"/>
              </a:rPr>
              <a:t>。</a:t>
            </a:r>
            <a:endParaRPr lang="en-US" altLang="ja-JP" sz="1800" b="1" i="0" dirty="0">
              <a:solidFill>
                <a:schemeClr val="tx1"/>
              </a:solidFill>
              <a:effectLst/>
              <a:latin typeface="HG正楷書体-PRO" panose="03000600000000000000" pitchFamily="66" charset="-128"/>
              <a:ea typeface="HG正楷書体-PRO" panose="03000600000000000000" pitchFamily="66" charset="-128"/>
            </a:endParaRPr>
          </a:p>
          <a:p>
            <a:pPr>
              <a:lnSpc>
                <a:spcPct val="100000"/>
              </a:lnSpc>
            </a:pPr>
            <a:r>
              <a:rPr lang="ja-JP" altLang="en-US" sz="1900" b="1" i="0" dirty="0">
                <a:solidFill>
                  <a:schemeClr val="tx1"/>
                </a:solidFill>
                <a:effectLst/>
                <a:latin typeface="HG正楷書体-PRO" panose="03000600000000000000" pitchFamily="66" charset="-128"/>
                <a:ea typeface="HG正楷書体-PRO" panose="03000600000000000000" pitchFamily="66" charset="-128"/>
              </a:rPr>
              <a:t>また、</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2020</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年</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12</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月から地震活動が活発になり、</a:t>
            </a:r>
            <a:r>
              <a:rPr lang="ja-JP" altLang="en-US" sz="1900" b="1" i="0" u="none" strike="noStrike" dirty="0">
                <a:solidFill>
                  <a:schemeClr val="tx1"/>
                </a:solidFill>
                <a:effectLst/>
                <a:latin typeface="HG正楷書体-PRO" panose="03000600000000000000" pitchFamily="66" charset="-128"/>
                <a:ea typeface="HG正楷書体-PRO" panose="03000600000000000000" pitchFamily="66" charset="-128"/>
              </a:rPr>
              <a:t>気象庁</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によると、</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2020</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年</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12</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月以降、</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2023</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年末までに最大震度</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1</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以上の地震を</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506</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回観測している。</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2021</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年</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9</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月</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16</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日に発生した</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M5.1</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の地震では</a:t>
            </a:r>
            <a:r>
              <a:rPr lang="ja-JP" altLang="en-US" sz="1900" b="1" i="0" u="none" strike="noStrike" dirty="0">
                <a:solidFill>
                  <a:schemeClr val="tx1"/>
                </a:solidFill>
                <a:effectLst/>
                <a:latin typeface="HG正楷書体-PRO" panose="03000600000000000000" pitchFamily="66" charset="-128"/>
                <a:ea typeface="HG正楷書体-PRO" panose="03000600000000000000" pitchFamily="66" charset="-128"/>
              </a:rPr>
              <a:t>珠洲市</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で最大震度</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5</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弱、</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2022</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年</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6</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月</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19</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日に発生した</a:t>
            </a:r>
            <a:r>
              <a:rPr lang="en-US" altLang="ja-JP" sz="1900" b="1" i="0" u="none" strike="noStrike" dirty="0">
                <a:solidFill>
                  <a:schemeClr val="tx1"/>
                </a:solidFill>
                <a:effectLst/>
                <a:latin typeface="HG正楷書体-PRO" panose="03000600000000000000" pitchFamily="66" charset="-128"/>
                <a:ea typeface="HG正楷書体-PRO" panose="03000600000000000000" pitchFamily="66" charset="-128"/>
              </a:rPr>
              <a:t>M5.4</a:t>
            </a:r>
            <a:r>
              <a:rPr lang="ja-JP" altLang="en-US" sz="1900" b="1" i="0" u="none" strike="noStrike" dirty="0">
                <a:solidFill>
                  <a:schemeClr val="tx1"/>
                </a:solidFill>
                <a:effectLst/>
                <a:latin typeface="HG正楷書体-PRO" panose="03000600000000000000" pitchFamily="66" charset="-128"/>
                <a:ea typeface="HG正楷書体-PRO" panose="03000600000000000000" pitchFamily="66" charset="-128"/>
              </a:rPr>
              <a:t>の地震</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では珠洲市で最大震度</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6</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弱、</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2023</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年</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5</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月</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5</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日に発生した</a:t>
            </a:r>
            <a:r>
              <a:rPr lang="en-US" altLang="ja-JP" sz="1900" b="1" i="0" u="none" strike="noStrike" dirty="0">
                <a:solidFill>
                  <a:schemeClr val="tx1"/>
                </a:solidFill>
                <a:effectLst/>
                <a:latin typeface="HG正楷書体-PRO" panose="03000600000000000000" pitchFamily="66" charset="-128"/>
                <a:ea typeface="HG正楷書体-PRO" panose="03000600000000000000" pitchFamily="66" charset="-128"/>
              </a:rPr>
              <a:t>M6.5</a:t>
            </a:r>
            <a:r>
              <a:rPr lang="ja-JP" altLang="en-US" sz="1900" b="1" i="0" u="none" strike="noStrike" dirty="0">
                <a:solidFill>
                  <a:schemeClr val="tx1"/>
                </a:solidFill>
                <a:effectLst/>
                <a:latin typeface="HG正楷書体-PRO" panose="03000600000000000000" pitchFamily="66" charset="-128"/>
                <a:ea typeface="HG正楷書体-PRO" panose="03000600000000000000" pitchFamily="66" charset="-128"/>
              </a:rPr>
              <a:t>の地震</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では珠洲市で最大震度</a:t>
            </a:r>
            <a:r>
              <a:rPr lang="en-US" altLang="ja-JP" sz="1900" b="1" i="0" dirty="0">
                <a:solidFill>
                  <a:schemeClr val="tx1"/>
                </a:solidFill>
                <a:effectLst/>
                <a:latin typeface="HG正楷書体-PRO" panose="03000600000000000000" pitchFamily="66" charset="-128"/>
                <a:ea typeface="HG正楷書体-PRO" panose="03000600000000000000" pitchFamily="66" charset="-128"/>
              </a:rPr>
              <a:t>6</a:t>
            </a:r>
            <a:r>
              <a:rPr lang="ja-JP" altLang="en-US" sz="1900" b="1" i="0" dirty="0">
                <a:solidFill>
                  <a:schemeClr val="tx1"/>
                </a:solidFill>
                <a:effectLst/>
                <a:latin typeface="HG正楷書体-PRO" panose="03000600000000000000" pitchFamily="66" charset="-128"/>
                <a:ea typeface="HG正楷書体-PRO" panose="03000600000000000000" pitchFamily="66" charset="-128"/>
              </a:rPr>
              <a:t>強を観測した。原因は流体によるスロースリップより発生したと考えられている</a:t>
            </a:r>
            <a:endParaRPr lang="ja-JP" altLang="en-US" sz="1900" b="1" dirty="0">
              <a:solidFill>
                <a:schemeClr val="tx1"/>
              </a:solidFill>
              <a:latin typeface="HG正楷書体-PRO" panose="03000600000000000000" pitchFamily="66" charset="-128"/>
              <a:ea typeface="HG正楷書体-PRO" panose="03000600000000000000" pitchFamily="66" charset="-128"/>
            </a:endParaRPr>
          </a:p>
        </p:txBody>
      </p:sp>
      <p:pic>
        <p:nvPicPr>
          <p:cNvPr id="2056" name="Picture 8">
            <a:extLst>
              <a:ext uri="{FF2B5EF4-FFF2-40B4-BE49-F238E27FC236}">
                <a16:creationId xmlns:a16="http://schemas.microsoft.com/office/drawing/2014/main" id="{1709B555-5063-9AA5-CCFA-9BE23BC67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648" y="250460"/>
            <a:ext cx="7653219" cy="43750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表 4"/>
          <p:cNvGraphicFramePr>
            <a:graphicFrameLocks noGrp="1"/>
          </p:cNvGraphicFramePr>
          <p:nvPr>
            <p:extLst>
              <p:ext uri="{D42A27DB-BD31-4B8C-83A1-F6EECF244321}">
                <p14:modId xmlns:p14="http://schemas.microsoft.com/office/powerpoint/2010/main" val="3264258722"/>
              </p:ext>
            </p:extLst>
          </p:nvPr>
        </p:nvGraphicFramePr>
        <p:xfrm>
          <a:off x="8688288" y="5799916"/>
          <a:ext cx="3240360" cy="1013460"/>
        </p:xfrm>
        <a:graphic>
          <a:graphicData uri="http://schemas.openxmlformats.org/drawingml/2006/table">
            <a:tbl>
              <a:tblPr>
                <a:tableStyleId>{21E4AEA4-8DFA-4A89-87EB-49C32662AFE0}</a:tableStyleId>
              </a:tblPr>
              <a:tblGrid>
                <a:gridCol w="1524875">
                  <a:extLst>
                    <a:ext uri="{9D8B030D-6E8A-4147-A177-3AD203B41FA5}">
                      <a16:colId xmlns:a16="http://schemas.microsoft.com/office/drawing/2014/main" val="20000"/>
                    </a:ext>
                  </a:extLst>
                </a:gridCol>
                <a:gridCol w="1715485">
                  <a:extLst>
                    <a:ext uri="{9D8B030D-6E8A-4147-A177-3AD203B41FA5}">
                      <a16:colId xmlns:a16="http://schemas.microsoft.com/office/drawing/2014/main" val="20001"/>
                    </a:ext>
                  </a:extLst>
                </a:gridCol>
              </a:tblGrid>
              <a:tr h="200025">
                <a:tc>
                  <a:txBody>
                    <a:bodyPr/>
                    <a:lstStyle/>
                    <a:p>
                      <a:pPr algn="r" fontAlgn="ctr"/>
                      <a:r>
                        <a:rPr lang="zh-TW" altLang="en-US" sz="1600" u="none" strike="noStrike" dirty="0">
                          <a:effectLst/>
                          <a:latin typeface="HGP創英角ｺﾞｼｯｸUB" panose="020B0900000000000000" pitchFamily="50" charset="-128"/>
                          <a:ea typeface="HGP創英角ｺﾞｼｯｸUB" panose="020B0900000000000000" pitchFamily="50" charset="-128"/>
                        </a:rPr>
                        <a:t>死者（合計）：</a:t>
                      </a:r>
                      <a:endParaRPr lang="zh-TW" altLang="en-US" sz="1600" b="1"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tc>
                  <a:txBody>
                    <a:bodyPr/>
                    <a:lstStyle/>
                    <a:p>
                      <a:pPr algn="l" fontAlgn="ctr"/>
                      <a:r>
                        <a:rPr lang="en-US" altLang="ja-JP" sz="1600" u="none" strike="noStrike" dirty="0">
                          <a:effectLst/>
                          <a:latin typeface="HGP創英角ｺﾞｼｯｸUB" panose="020B0900000000000000" pitchFamily="50" charset="-128"/>
                          <a:ea typeface="HGP創英角ｺﾞｼｯｸUB" panose="020B0900000000000000" pitchFamily="50" charset="-128"/>
                        </a:rPr>
                        <a:t>244 </a:t>
                      </a:r>
                      <a:r>
                        <a:rPr lang="ja-JP" altLang="en-US" sz="1600" u="none" strike="noStrike" dirty="0">
                          <a:effectLst/>
                          <a:latin typeface="HGP創英角ｺﾞｼｯｸUB" panose="020B0900000000000000" pitchFamily="50" charset="-128"/>
                          <a:ea typeface="HGP創英角ｺﾞｼｯｸUB" panose="020B0900000000000000" pitchFamily="50" charset="-128"/>
                        </a:rPr>
                        <a:t>人（</a:t>
                      </a:r>
                      <a:r>
                        <a:rPr lang="en-US" altLang="ja-JP" sz="1600" u="none" strike="noStrike" dirty="0">
                          <a:effectLst/>
                          <a:latin typeface="HGP創英角ｺﾞｼｯｸUB" panose="020B0900000000000000" pitchFamily="50" charset="-128"/>
                          <a:ea typeface="HGP創英角ｺﾞｼｯｸUB" panose="020B0900000000000000" pitchFamily="50" charset="-128"/>
                        </a:rPr>
                        <a:t>3</a:t>
                      </a:r>
                      <a:r>
                        <a:rPr lang="ja-JP" altLang="en-US" sz="1600" u="none" strike="noStrike" dirty="0">
                          <a:effectLst/>
                          <a:latin typeface="HGP創英角ｺﾞｼｯｸUB" panose="020B0900000000000000" pitchFamily="50" charset="-128"/>
                          <a:ea typeface="HGP創英角ｺﾞｼｯｸUB" panose="020B0900000000000000" pitchFamily="50" charset="-128"/>
                        </a:rPr>
                        <a:t>月現在）</a:t>
                      </a:r>
                      <a:endParaRPr lang="ja-JP" altLang="en-US" sz="16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extLst>
                  <a:ext uri="{0D108BD9-81ED-4DB2-BD59-A6C34878D82A}">
                    <a16:rowId xmlns:a16="http://schemas.microsoft.com/office/drawing/2014/main" val="10000"/>
                  </a:ext>
                </a:extLst>
              </a:tr>
              <a:tr h="200025">
                <a:tc>
                  <a:txBody>
                    <a:bodyPr/>
                    <a:lstStyle/>
                    <a:p>
                      <a:pPr algn="r" fontAlgn="ctr"/>
                      <a:r>
                        <a:rPr lang="ja-JP" altLang="en-US" sz="1600" u="none" strike="noStrike">
                          <a:effectLst/>
                          <a:latin typeface="HGP創英角ｺﾞｼｯｸUB" panose="020B0900000000000000" pitchFamily="50" charset="-128"/>
                          <a:ea typeface="HGP創英角ｺﾞｼｯｸUB" panose="020B0900000000000000" pitchFamily="50" charset="-128"/>
                        </a:rPr>
                        <a:t>負傷者：</a:t>
                      </a:r>
                      <a:endParaRPr lang="ja-JP" altLang="en-US" sz="1600" b="1" i="0" u="none" strike="noStrike">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tc>
                  <a:txBody>
                    <a:bodyPr/>
                    <a:lstStyle/>
                    <a:p>
                      <a:pPr algn="l" fontAlgn="ctr"/>
                      <a:r>
                        <a:rPr lang="en-US" altLang="ja-JP" sz="1600" u="none" strike="noStrike" dirty="0">
                          <a:effectLst/>
                          <a:latin typeface="HGP創英角ｺﾞｼｯｸUB" panose="020B0900000000000000" pitchFamily="50" charset="-128"/>
                          <a:ea typeface="HGP創英角ｺﾞｼｯｸUB" panose="020B0900000000000000" pitchFamily="50" charset="-128"/>
                        </a:rPr>
                        <a:t>1,299 </a:t>
                      </a:r>
                      <a:r>
                        <a:rPr lang="ja-JP" altLang="en-US" sz="1600" u="none" strike="noStrike" dirty="0">
                          <a:effectLst/>
                          <a:latin typeface="HGP創英角ｺﾞｼｯｸUB" panose="020B0900000000000000" pitchFamily="50" charset="-128"/>
                          <a:ea typeface="HGP創英角ｺﾞｼｯｸUB" panose="020B0900000000000000" pitchFamily="50" charset="-128"/>
                        </a:rPr>
                        <a:t>人</a:t>
                      </a:r>
                      <a:endParaRPr lang="ja-JP" altLang="en-US" sz="16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extLst>
                  <a:ext uri="{0D108BD9-81ED-4DB2-BD59-A6C34878D82A}">
                    <a16:rowId xmlns:a16="http://schemas.microsoft.com/office/drawing/2014/main" val="10001"/>
                  </a:ext>
                </a:extLst>
              </a:tr>
              <a:tr h="200025">
                <a:tc>
                  <a:txBody>
                    <a:bodyPr/>
                    <a:lstStyle/>
                    <a:p>
                      <a:pPr algn="r" fontAlgn="ctr"/>
                      <a:r>
                        <a:rPr lang="ja-JP" altLang="en-US" sz="1600" u="none" strike="noStrike" dirty="0">
                          <a:effectLst/>
                          <a:latin typeface="HGP創英角ｺﾞｼｯｸUB" panose="020B0900000000000000" pitchFamily="50" charset="-128"/>
                          <a:ea typeface="HGP創英角ｺﾞｼｯｸUB" panose="020B0900000000000000" pitchFamily="50" charset="-128"/>
                        </a:rPr>
                        <a:t>避難者数：</a:t>
                      </a:r>
                      <a:endParaRPr lang="ja-JP" altLang="en-US" sz="1600" b="1"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tc>
                  <a:txBody>
                    <a:bodyPr/>
                    <a:lstStyle/>
                    <a:p>
                      <a:pPr algn="l" fontAlgn="ctr"/>
                      <a:r>
                        <a:rPr lang="en-US" altLang="ja-JP" sz="1600" u="none" strike="noStrike" dirty="0">
                          <a:effectLst/>
                          <a:latin typeface="HGP創英角ｺﾞｼｯｸUB" panose="020B0900000000000000" pitchFamily="50" charset="-128"/>
                          <a:ea typeface="HGP創英角ｺﾞｼｯｸUB" panose="020B0900000000000000" pitchFamily="50" charset="-128"/>
                        </a:rPr>
                        <a:t>34,173 </a:t>
                      </a:r>
                      <a:r>
                        <a:rPr lang="ja-JP" altLang="en-US" sz="1600" u="none" strike="noStrike" dirty="0">
                          <a:effectLst/>
                          <a:latin typeface="HGP創英角ｺﾞｼｯｸUB" panose="020B0900000000000000" pitchFamily="50" charset="-128"/>
                          <a:ea typeface="HGP創英角ｺﾞｼｯｸUB" panose="020B0900000000000000" pitchFamily="50" charset="-128"/>
                        </a:rPr>
                        <a:t>人</a:t>
                      </a:r>
                      <a:endParaRPr lang="ja-JP" altLang="en-US" sz="16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extLst>
                  <a:ext uri="{0D108BD9-81ED-4DB2-BD59-A6C34878D82A}">
                    <a16:rowId xmlns:a16="http://schemas.microsoft.com/office/drawing/2014/main" val="10002"/>
                  </a:ext>
                </a:extLst>
              </a:tr>
              <a:tr h="200025">
                <a:tc>
                  <a:txBody>
                    <a:bodyPr/>
                    <a:lstStyle/>
                    <a:p>
                      <a:pPr algn="r" fontAlgn="ctr"/>
                      <a:r>
                        <a:rPr lang="ja-JP" altLang="en-US" sz="1600" u="none" strike="noStrike" dirty="0">
                          <a:effectLst/>
                          <a:latin typeface="HGP創英角ｺﾞｼｯｸUB" panose="020B0900000000000000" pitchFamily="50" charset="-128"/>
                          <a:ea typeface="HGP創英角ｺﾞｼｯｸUB" panose="020B0900000000000000" pitchFamily="50" charset="-128"/>
                        </a:rPr>
                        <a:t>被害総額：</a:t>
                      </a:r>
                      <a:endParaRPr lang="ja-JP" altLang="en-US" sz="1600" b="1"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tc>
                  <a:txBody>
                    <a:bodyPr/>
                    <a:lstStyle/>
                    <a:p>
                      <a:pPr algn="l" fontAlgn="ctr"/>
                      <a:r>
                        <a:rPr lang="ja-JP" altLang="en-US" sz="1600" u="none" strike="noStrike" dirty="0">
                          <a:effectLst/>
                          <a:latin typeface="HGP創英角ｺﾞｼｯｸUB" panose="020B0900000000000000" pitchFamily="50" charset="-128"/>
                          <a:ea typeface="HGP創英角ｺﾞｼｯｸUB" panose="020B0900000000000000" pitchFamily="50" charset="-128"/>
                        </a:rPr>
                        <a:t>最大</a:t>
                      </a:r>
                      <a:r>
                        <a:rPr lang="en-US" altLang="ja-JP" sz="1600" u="none" strike="noStrike" dirty="0">
                          <a:effectLst/>
                          <a:latin typeface="HGP創英角ｺﾞｼｯｸUB" panose="020B0900000000000000" pitchFamily="50" charset="-128"/>
                          <a:ea typeface="HGP創英角ｺﾞｼｯｸUB" panose="020B0900000000000000" pitchFamily="50" charset="-128"/>
                        </a:rPr>
                        <a:t>2.6</a:t>
                      </a:r>
                      <a:r>
                        <a:rPr lang="ja-JP" altLang="en-US" sz="1600" u="none" strike="noStrike" dirty="0">
                          <a:effectLst/>
                          <a:latin typeface="HGP創英角ｺﾞｼｯｸUB" panose="020B0900000000000000" pitchFamily="50" charset="-128"/>
                          <a:ea typeface="HGP創英角ｺﾞｼｯｸUB" panose="020B0900000000000000" pitchFamily="50" charset="-128"/>
                        </a:rPr>
                        <a:t>兆円</a:t>
                      </a:r>
                      <a:endParaRPr lang="ja-JP" altLang="en-US" sz="1600" b="0" i="0" u="none" strike="noStrike" dirty="0">
                        <a:solidFill>
                          <a:srgbClr val="000000"/>
                        </a:solidFill>
                        <a:effectLst/>
                        <a:latin typeface="HGP創英角ｺﾞｼｯｸUB" panose="020B0900000000000000" pitchFamily="50" charset="-128"/>
                        <a:ea typeface="HGP創英角ｺﾞｼｯｸUB" panose="020B0900000000000000" pitchFamily="50" charset="-128"/>
                      </a:endParaRPr>
                    </a:p>
                  </a:txBody>
                  <a:tcPr marL="9525" marR="9525" marT="9525" marB="0" anchor="ctr"/>
                </a:tc>
                <a:extLst>
                  <a:ext uri="{0D108BD9-81ED-4DB2-BD59-A6C34878D82A}">
                    <a16:rowId xmlns:a16="http://schemas.microsoft.com/office/drawing/2014/main" val="10003"/>
                  </a:ext>
                </a:extLst>
              </a:tr>
            </a:tbl>
          </a:graphicData>
        </a:graphic>
      </p:graphicFrame>
      <p:pic>
        <p:nvPicPr>
          <p:cNvPr id="2052" name="Picture 4">
            <a:extLst>
              <a:ext uri="{FF2B5EF4-FFF2-40B4-BE49-F238E27FC236}">
                <a16:creationId xmlns:a16="http://schemas.microsoft.com/office/drawing/2014/main" id="{A466A182-E09F-1A79-335A-CF08329D2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7399" y="236170"/>
            <a:ext cx="7620000" cy="50768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5C7AF63-68B9-C9EC-5D9F-9E903EDE1A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7399" y="346767"/>
            <a:ext cx="7620000" cy="50768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BAC6383-F62E-8696-7A7E-F0E942B505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4582" y="346767"/>
            <a:ext cx="7502817" cy="505577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0E9DC992-D3CA-2A0D-9901-C419867DCD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3210" y="236170"/>
            <a:ext cx="7873906" cy="526307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02AA68C-474F-4511-7720-9FA033E063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9736" y="433305"/>
            <a:ext cx="8335436" cy="4682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08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additive="base">
                                        <p:cTn id="7" dur="500" fill="hold"/>
                                        <p:tgtEl>
                                          <p:spTgt spid="2056"/>
                                        </p:tgtEl>
                                        <p:attrNameLst>
                                          <p:attrName>ppt_x</p:attrName>
                                        </p:attrNameLst>
                                      </p:cBhvr>
                                      <p:tavLst>
                                        <p:tav tm="0">
                                          <p:val>
                                            <p:strVal val="1+#ppt_w/2"/>
                                          </p:val>
                                        </p:tav>
                                        <p:tav tm="100000">
                                          <p:val>
                                            <p:strVal val="#ppt_x"/>
                                          </p:val>
                                        </p:tav>
                                      </p:tavLst>
                                    </p:anim>
                                    <p:anim calcmode="lin" valueType="num">
                                      <p:cBhvr additive="base">
                                        <p:cTn id="8" dur="500" fill="hold"/>
                                        <p:tgtEl>
                                          <p:spTgt spid="205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additive="base">
                                        <p:cTn id="19" dur="500" fill="hold"/>
                                        <p:tgtEl>
                                          <p:spTgt spid="2054"/>
                                        </p:tgtEl>
                                        <p:attrNameLst>
                                          <p:attrName>ppt_x</p:attrName>
                                        </p:attrNameLst>
                                      </p:cBhvr>
                                      <p:tavLst>
                                        <p:tav tm="0">
                                          <p:val>
                                            <p:strVal val="#ppt_x"/>
                                          </p:val>
                                        </p:tav>
                                        <p:tav tm="100000">
                                          <p:val>
                                            <p:strVal val="#ppt_x"/>
                                          </p:val>
                                        </p:tav>
                                      </p:tavLst>
                                    </p:anim>
                                    <p:anim calcmode="lin" valueType="num">
                                      <p:cBhvr additive="base">
                                        <p:cTn id="20"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058"/>
                                        </p:tgtEl>
                                        <p:attrNameLst>
                                          <p:attrName>style.visibility</p:attrName>
                                        </p:attrNameLst>
                                      </p:cBhvr>
                                      <p:to>
                                        <p:strVal val="visible"/>
                                      </p:to>
                                    </p:set>
                                    <p:anim calcmode="lin" valueType="num">
                                      <p:cBhvr additive="base">
                                        <p:cTn id="25" dur="500" fill="hold"/>
                                        <p:tgtEl>
                                          <p:spTgt spid="2058"/>
                                        </p:tgtEl>
                                        <p:attrNameLst>
                                          <p:attrName>ppt_x</p:attrName>
                                        </p:attrNameLst>
                                      </p:cBhvr>
                                      <p:tavLst>
                                        <p:tav tm="0">
                                          <p:val>
                                            <p:strVal val="#ppt_x"/>
                                          </p:val>
                                        </p:tav>
                                        <p:tav tm="100000">
                                          <p:val>
                                            <p:strVal val="#ppt_x"/>
                                          </p:val>
                                        </p:tav>
                                      </p:tavLst>
                                    </p:anim>
                                    <p:anim calcmode="lin" valueType="num">
                                      <p:cBhvr additive="base">
                                        <p:cTn id="26" dur="500" fill="hold"/>
                                        <p:tgtEl>
                                          <p:spTgt spid="205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62"/>
                                        </p:tgtEl>
                                        <p:attrNameLst>
                                          <p:attrName>style.visibility</p:attrName>
                                        </p:attrNameLst>
                                      </p:cBhvr>
                                      <p:to>
                                        <p:strVal val="visible"/>
                                      </p:to>
                                    </p:set>
                                    <p:anim calcmode="lin" valueType="num">
                                      <p:cBhvr additive="base">
                                        <p:cTn id="31" dur="500" fill="hold"/>
                                        <p:tgtEl>
                                          <p:spTgt spid="2062"/>
                                        </p:tgtEl>
                                        <p:attrNameLst>
                                          <p:attrName>ppt_x</p:attrName>
                                        </p:attrNameLst>
                                      </p:cBhvr>
                                      <p:tavLst>
                                        <p:tav tm="0">
                                          <p:val>
                                            <p:strVal val="#ppt_x"/>
                                          </p:val>
                                        </p:tav>
                                        <p:tav tm="100000">
                                          <p:val>
                                            <p:strVal val="#ppt_x"/>
                                          </p:val>
                                        </p:tav>
                                      </p:tavLst>
                                    </p:anim>
                                    <p:anim calcmode="lin" valueType="num">
                                      <p:cBhvr additive="base">
                                        <p:cTn id="32" dur="500" fill="hold"/>
                                        <p:tgtEl>
                                          <p:spTgt spid="206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 calcmode="lin" valueType="num">
                                      <p:cBhvr additive="base">
                                        <p:cTn id="37" dur="500" fill="hold"/>
                                        <p:tgtEl>
                                          <p:spTgt spid="2050"/>
                                        </p:tgtEl>
                                        <p:attrNameLst>
                                          <p:attrName>ppt_x</p:attrName>
                                        </p:attrNameLst>
                                      </p:cBhvr>
                                      <p:tavLst>
                                        <p:tav tm="0">
                                          <p:val>
                                            <p:strVal val="1+#ppt_w/2"/>
                                          </p:val>
                                        </p:tav>
                                        <p:tav tm="100000">
                                          <p:val>
                                            <p:strVal val="#ppt_x"/>
                                          </p:val>
                                        </p:tav>
                                      </p:tavLst>
                                    </p:anim>
                                    <p:anim calcmode="lin" valueType="num">
                                      <p:cBhvr additive="base">
                                        <p:cTn id="3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繰り返される歴史（関東の地震）</a:t>
            </a:r>
          </a:p>
        </p:txBody>
      </p:sp>
      <p:pic>
        <p:nvPicPr>
          <p:cNvPr id="4" name="図 3"/>
          <p:cNvPicPr>
            <a:picLocks noChangeAspect="1"/>
          </p:cNvPicPr>
          <p:nvPr/>
        </p:nvPicPr>
        <p:blipFill rotWithShape="1">
          <a:blip r:embed="rId3"/>
          <a:srcRect l="19563" t="49348" r="21424" b="7639"/>
          <a:stretch/>
        </p:blipFill>
        <p:spPr>
          <a:xfrm>
            <a:off x="4871864" y="1772816"/>
            <a:ext cx="7048056" cy="4896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テキスト ボックス 7"/>
          <p:cNvSpPr txBox="1"/>
          <p:nvPr/>
        </p:nvSpPr>
        <p:spPr>
          <a:xfrm>
            <a:off x="119337" y="1589598"/>
            <a:ext cx="4608512" cy="5262979"/>
          </a:xfrm>
          <a:prstGeom prst="rect">
            <a:avLst/>
          </a:prstGeom>
          <a:noFill/>
        </p:spPr>
        <p:txBody>
          <a:bodyPr wrap="square" rtlCol="0">
            <a:spAutoFit/>
          </a:bodyPr>
          <a:lstStyle/>
          <a:p>
            <a:r>
              <a:rPr lang="en-US" altLang="ja-JP" sz="1400" b="1" dirty="0">
                <a:latin typeface="HG正楷書体-PRO" panose="03000600000000000000" pitchFamily="66" charset="-128"/>
                <a:ea typeface="HG正楷書体-PRO" panose="03000600000000000000" pitchFamily="66" charset="-128"/>
              </a:rPr>
              <a:t>878</a:t>
            </a:r>
            <a:r>
              <a:rPr lang="ja-JP" altLang="en-US" sz="1400" b="1" dirty="0">
                <a:latin typeface="HG正楷書体-PRO" panose="03000600000000000000" pitchFamily="66" charset="-128"/>
                <a:ea typeface="HG正楷書体-PRO" panose="03000600000000000000" pitchFamily="66" charset="-128"/>
              </a:rPr>
              <a:t>年　関東諸国で地震</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a:t>
            </a:r>
            <a:r>
              <a:rPr lang="ja-JP" altLang="en-US" sz="1400" b="1" dirty="0">
                <a:latin typeface="HG正楷書体-PRO" panose="03000600000000000000" pitchFamily="66" charset="-128"/>
                <a:ea typeface="HG正楷書体-PRO" panose="03000600000000000000" pitchFamily="66" charset="-128"/>
              </a:rPr>
              <a:t>発生：</a:t>
            </a:r>
            <a:r>
              <a:rPr lang="ja-JP" altLang="en-US" sz="1400" dirty="0">
                <a:latin typeface="HG正楷書体-PRO" panose="03000600000000000000" pitchFamily="66" charset="-128"/>
                <a:ea typeface="HG正楷書体-PRO" panose="03000600000000000000" pitchFamily="66" charset="-128"/>
              </a:rPr>
              <a:t>元慶</a:t>
            </a:r>
            <a:r>
              <a:rPr lang="en-US" altLang="ja-JP" sz="1400" dirty="0">
                <a:latin typeface="HG正楷書体-PRO" panose="03000600000000000000" pitchFamily="66" charset="-128"/>
                <a:ea typeface="HG正楷書体-PRO" panose="03000600000000000000" pitchFamily="66" charset="-128"/>
              </a:rPr>
              <a:t>2</a:t>
            </a:r>
            <a:r>
              <a:rPr lang="ja-JP" altLang="en-US" sz="1400" dirty="0">
                <a:latin typeface="HG正楷書体-PRO" panose="03000600000000000000" pitchFamily="66" charset="-128"/>
                <a:ea typeface="HG正楷書体-PRO" panose="03000600000000000000" pitchFamily="66" charset="-128"/>
              </a:rPr>
              <a:t>年</a:t>
            </a:r>
            <a:r>
              <a:rPr lang="en-US" altLang="ja-JP" sz="1400" dirty="0">
                <a:latin typeface="HG正楷書体-PRO" panose="03000600000000000000" pitchFamily="66" charset="-128"/>
                <a:ea typeface="HG正楷書体-PRO" panose="03000600000000000000" pitchFamily="66" charset="-128"/>
              </a:rPr>
              <a:t>9</a:t>
            </a:r>
            <a:r>
              <a:rPr lang="ja-JP" altLang="en-US" sz="1400" dirty="0">
                <a:latin typeface="HG正楷書体-PRO" panose="03000600000000000000" pitchFamily="66" charset="-128"/>
                <a:ea typeface="HG正楷書体-PRO" panose="03000600000000000000" pitchFamily="66" charset="-128"/>
              </a:rPr>
              <a:t>月</a:t>
            </a:r>
            <a:r>
              <a:rPr lang="en-US" altLang="ja-JP" sz="1400" dirty="0">
                <a:latin typeface="HG正楷書体-PRO" panose="03000600000000000000" pitchFamily="66" charset="-128"/>
                <a:ea typeface="HG正楷書体-PRO" panose="03000600000000000000" pitchFamily="66" charset="-128"/>
              </a:rPr>
              <a:t>29</a:t>
            </a:r>
            <a:r>
              <a:rPr lang="ja-JP" altLang="en-US" sz="1400" dirty="0">
                <a:latin typeface="HG正楷書体-PRO" panose="03000600000000000000" pitchFamily="66" charset="-128"/>
                <a:ea typeface="HG正楷書体-PRO" panose="03000600000000000000" pitchFamily="66" charset="-128"/>
              </a:rPr>
              <a:t>日（</a:t>
            </a:r>
            <a:r>
              <a:rPr lang="en-US" altLang="ja-JP" sz="1400" dirty="0">
                <a:latin typeface="HG正楷書体-PRO" panose="03000600000000000000" pitchFamily="66" charset="-128"/>
                <a:ea typeface="HG正楷書体-PRO" panose="03000600000000000000" pitchFamily="66" charset="-128"/>
              </a:rPr>
              <a:t>878</a:t>
            </a:r>
            <a:r>
              <a:rPr lang="ja-JP" altLang="en-US" sz="1400" dirty="0">
                <a:latin typeface="HG正楷書体-PRO" panose="03000600000000000000" pitchFamily="66" charset="-128"/>
                <a:ea typeface="HG正楷書体-PRO" panose="03000600000000000000" pitchFamily="66" charset="-128"/>
              </a:rPr>
              <a:t>年</a:t>
            </a:r>
            <a:r>
              <a:rPr lang="en-US" altLang="ja-JP" sz="1400" dirty="0">
                <a:latin typeface="HG正楷書体-PRO" panose="03000600000000000000" pitchFamily="66" charset="-128"/>
                <a:ea typeface="HG正楷書体-PRO" panose="03000600000000000000" pitchFamily="66" charset="-128"/>
              </a:rPr>
              <a:t>10</a:t>
            </a:r>
            <a:r>
              <a:rPr lang="ja-JP" altLang="en-US" sz="1400" dirty="0">
                <a:latin typeface="HG正楷書体-PRO" panose="03000600000000000000" pitchFamily="66" charset="-128"/>
                <a:ea typeface="HG正楷書体-PRO" panose="03000600000000000000" pitchFamily="66" charset="-128"/>
              </a:rPr>
              <a:t>月</a:t>
            </a:r>
            <a:r>
              <a:rPr lang="en-US" altLang="ja-JP" sz="1400" dirty="0">
                <a:latin typeface="HG正楷書体-PRO" panose="03000600000000000000" pitchFamily="66" charset="-128"/>
                <a:ea typeface="HG正楷書体-PRO" panose="03000600000000000000" pitchFamily="66" charset="-128"/>
              </a:rPr>
              <a:t>28</a:t>
            </a:r>
            <a:r>
              <a:rPr lang="ja-JP" altLang="en-US" sz="1400" dirty="0">
                <a:latin typeface="HG正楷書体-PRO" panose="03000600000000000000" pitchFamily="66" charset="-128"/>
                <a:ea typeface="HG正楷書体-PRO" panose="03000600000000000000" pitchFamily="66" charset="-128"/>
              </a:rPr>
              <a:t>日）</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a:t>
            </a:r>
            <a:r>
              <a:rPr lang="ja-JP" altLang="en-US" sz="1400" b="1" dirty="0">
                <a:latin typeface="HG正楷書体-PRO" panose="03000600000000000000" pitchFamily="66" charset="-128"/>
                <a:ea typeface="HG正楷書体-PRO" panose="03000600000000000000" pitchFamily="66" charset="-128"/>
              </a:rPr>
              <a:t>規模：</a:t>
            </a:r>
            <a:r>
              <a:rPr lang="en-US" altLang="ja-JP" sz="1400" dirty="0">
                <a:latin typeface="HG正楷書体-PRO" panose="03000600000000000000" pitchFamily="66" charset="-128"/>
                <a:ea typeface="HG正楷書体-PRO" panose="03000600000000000000" pitchFamily="66" charset="-128"/>
              </a:rPr>
              <a:t>M7.4</a:t>
            </a:r>
            <a:br>
              <a:rPr lang="en-US" altLang="ja-JP"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死者多数</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京都でも有感</a:t>
            </a:r>
          </a:p>
          <a:p>
            <a:r>
              <a:rPr lang="en-US" altLang="ja-JP" sz="1400" b="1" dirty="0">
                <a:latin typeface="HG正楷書体-PRO" panose="03000600000000000000" pitchFamily="66" charset="-128"/>
                <a:ea typeface="HG正楷書体-PRO" panose="03000600000000000000" pitchFamily="66" charset="-128"/>
              </a:rPr>
              <a:t>1293</a:t>
            </a:r>
            <a:r>
              <a:rPr lang="ja-JP" altLang="en-US" sz="1400" b="1" dirty="0">
                <a:latin typeface="HG正楷書体-PRO" panose="03000600000000000000" pitchFamily="66" charset="-128"/>
                <a:ea typeface="HG正楷書体-PRO" panose="03000600000000000000" pitchFamily="66" charset="-128"/>
              </a:rPr>
              <a:t>年　鎌倉大地震（永仁鎌倉地震）</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a:t>
            </a:r>
            <a:r>
              <a:rPr lang="ja-JP" altLang="en-US" sz="1400" b="1" dirty="0">
                <a:latin typeface="HG正楷書体-PRO" panose="03000600000000000000" pitchFamily="66" charset="-128"/>
                <a:ea typeface="HG正楷書体-PRO" panose="03000600000000000000" pitchFamily="66" charset="-128"/>
              </a:rPr>
              <a:t>発生：</a:t>
            </a:r>
            <a:r>
              <a:rPr lang="ja-JP" altLang="en-US" sz="1400" dirty="0">
                <a:latin typeface="HG正楷書体-PRO" panose="03000600000000000000" pitchFamily="66" charset="-128"/>
                <a:ea typeface="HG正楷書体-PRO" panose="03000600000000000000" pitchFamily="66" charset="-128"/>
              </a:rPr>
              <a:t>正応</a:t>
            </a:r>
            <a:r>
              <a:rPr lang="en-US" altLang="ja-JP" sz="1400" dirty="0">
                <a:latin typeface="HG正楷書体-PRO" panose="03000600000000000000" pitchFamily="66" charset="-128"/>
                <a:ea typeface="HG正楷書体-PRO" panose="03000600000000000000" pitchFamily="66" charset="-128"/>
              </a:rPr>
              <a:t>6</a:t>
            </a:r>
            <a:r>
              <a:rPr lang="ja-JP" altLang="en-US" sz="1400" dirty="0">
                <a:latin typeface="HG正楷書体-PRO" panose="03000600000000000000" pitchFamily="66" charset="-128"/>
                <a:ea typeface="HG正楷書体-PRO" panose="03000600000000000000" pitchFamily="66" charset="-128"/>
              </a:rPr>
              <a:t>年</a:t>
            </a:r>
            <a:r>
              <a:rPr lang="en-US" altLang="ja-JP" sz="1400" dirty="0">
                <a:latin typeface="HG正楷書体-PRO" panose="03000600000000000000" pitchFamily="66" charset="-128"/>
                <a:ea typeface="HG正楷書体-PRO" panose="03000600000000000000" pitchFamily="66" charset="-128"/>
              </a:rPr>
              <a:t>4</a:t>
            </a:r>
            <a:r>
              <a:rPr lang="ja-JP" altLang="en-US" sz="1400" dirty="0">
                <a:latin typeface="HG正楷書体-PRO" panose="03000600000000000000" pitchFamily="66" charset="-128"/>
                <a:ea typeface="HG正楷書体-PRO" panose="03000600000000000000" pitchFamily="66" charset="-128"/>
              </a:rPr>
              <a:t>月</a:t>
            </a:r>
            <a:r>
              <a:rPr lang="en-US" altLang="ja-JP" sz="1400" dirty="0">
                <a:latin typeface="HG正楷書体-PRO" panose="03000600000000000000" pitchFamily="66" charset="-128"/>
                <a:ea typeface="HG正楷書体-PRO" panose="03000600000000000000" pitchFamily="66" charset="-128"/>
              </a:rPr>
              <a:t>13</a:t>
            </a:r>
            <a:r>
              <a:rPr lang="ja-JP" altLang="en-US" sz="1400" dirty="0">
                <a:latin typeface="HG正楷書体-PRO" panose="03000600000000000000" pitchFamily="66" charset="-128"/>
                <a:ea typeface="HG正楷書体-PRO" panose="03000600000000000000" pitchFamily="66" charset="-128"/>
              </a:rPr>
              <a:t>日（</a:t>
            </a:r>
            <a:r>
              <a:rPr lang="en-US" altLang="ja-JP" sz="1400" dirty="0">
                <a:latin typeface="HG正楷書体-PRO" panose="03000600000000000000" pitchFamily="66" charset="-128"/>
                <a:ea typeface="HG正楷書体-PRO" panose="03000600000000000000" pitchFamily="66" charset="-128"/>
              </a:rPr>
              <a:t>1293</a:t>
            </a:r>
            <a:r>
              <a:rPr lang="ja-JP" altLang="en-US" sz="1400" dirty="0">
                <a:latin typeface="HG正楷書体-PRO" panose="03000600000000000000" pitchFamily="66" charset="-128"/>
                <a:ea typeface="HG正楷書体-PRO" panose="03000600000000000000" pitchFamily="66" charset="-128"/>
              </a:rPr>
              <a:t>年</a:t>
            </a:r>
            <a:r>
              <a:rPr lang="en-US" altLang="ja-JP" sz="1400" dirty="0">
                <a:latin typeface="HG正楷書体-PRO" panose="03000600000000000000" pitchFamily="66" charset="-128"/>
                <a:ea typeface="HG正楷書体-PRO" panose="03000600000000000000" pitchFamily="66" charset="-128"/>
              </a:rPr>
              <a:t>5</a:t>
            </a:r>
            <a:r>
              <a:rPr lang="ja-JP" altLang="en-US" sz="1400" dirty="0">
                <a:latin typeface="HG正楷書体-PRO" panose="03000600000000000000" pitchFamily="66" charset="-128"/>
                <a:ea typeface="HG正楷書体-PRO" panose="03000600000000000000" pitchFamily="66" charset="-128"/>
              </a:rPr>
              <a:t>月</a:t>
            </a:r>
            <a:r>
              <a:rPr lang="en-US" altLang="ja-JP" sz="1400" dirty="0">
                <a:latin typeface="HG正楷書体-PRO" panose="03000600000000000000" pitchFamily="66" charset="-128"/>
                <a:ea typeface="HG正楷書体-PRO" panose="03000600000000000000" pitchFamily="66" charset="-128"/>
              </a:rPr>
              <a:t>20</a:t>
            </a:r>
            <a:r>
              <a:rPr lang="ja-JP" altLang="en-US" sz="1400" dirty="0">
                <a:latin typeface="HG正楷書体-PRO" panose="03000600000000000000" pitchFamily="66" charset="-128"/>
                <a:ea typeface="HG正楷書体-PRO" panose="03000600000000000000" pitchFamily="66" charset="-128"/>
              </a:rPr>
              <a:t>日）</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a:t>
            </a:r>
            <a:r>
              <a:rPr lang="ja-JP" altLang="en-US" sz="1400" b="1" dirty="0">
                <a:latin typeface="HG正楷書体-PRO" panose="03000600000000000000" pitchFamily="66" charset="-128"/>
                <a:ea typeface="HG正楷書体-PRO" panose="03000600000000000000" pitchFamily="66" charset="-128"/>
              </a:rPr>
              <a:t>規模：</a:t>
            </a:r>
            <a:r>
              <a:rPr lang="en-US" altLang="ja-JP" sz="1400" dirty="0">
                <a:latin typeface="HG正楷書体-PRO" panose="03000600000000000000" pitchFamily="66" charset="-128"/>
                <a:ea typeface="HG正楷書体-PRO" panose="03000600000000000000" pitchFamily="66" charset="-128"/>
              </a:rPr>
              <a:t>M7.1</a:t>
            </a:r>
            <a:br>
              <a:rPr lang="en-US" altLang="ja-JP"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死者</a:t>
            </a:r>
            <a:r>
              <a:rPr lang="en-US" altLang="ja-JP" sz="1400" dirty="0">
                <a:latin typeface="HG正楷書体-PRO" panose="03000600000000000000" pitchFamily="66" charset="-128"/>
                <a:ea typeface="HG正楷書体-PRO" panose="03000600000000000000" pitchFamily="66" charset="-128"/>
              </a:rPr>
              <a:t>2</a:t>
            </a:r>
            <a:r>
              <a:rPr lang="ja-JP" altLang="en-US" sz="1400" dirty="0">
                <a:latin typeface="HG正楷書体-PRO" panose="03000600000000000000" pitchFamily="66" charset="-128"/>
                <a:ea typeface="HG正楷書体-PRO" panose="03000600000000000000" pitchFamily="66" charset="-128"/>
              </a:rPr>
              <a:t>万</a:t>
            </a:r>
            <a:r>
              <a:rPr lang="en-US" altLang="ja-JP" sz="1400" dirty="0">
                <a:latin typeface="HG正楷書体-PRO" panose="03000600000000000000" pitchFamily="66" charset="-128"/>
                <a:ea typeface="HG正楷書体-PRO" panose="03000600000000000000" pitchFamily="66" charset="-128"/>
              </a:rPr>
              <a:t>3,000</a:t>
            </a:r>
            <a:r>
              <a:rPr lang="ja-JP" altLang="en-US" sz="1400" dirty="0">
                <a:latin typeface="HG正楷書体-PRO" panose="03000600000000000000" pitchFamily="66" charset="-128"/>
                <a:ea typeface="HG正楷書体-PRO" panose="03000600000000000000" pitchFamily="66" charset="-128"/>
              </a:rPr>
              <a:t>人あまり、余震続発</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建長寺などで火災が発生</a:t>
            </a:r>
          </a:p>
          <a:p>
            <a:r>
              <a:rPr lang="en-US" altLang="ja-JP" sz="1400" b="1" dirty="0">
                <a:latin typeface="HG正楷書体-PRO" panose="03000600000000000000" pitchFamily="66" charset="-128"/>
                <a:ea typeface="HG正楷書体-PRO" panose="03000600000000000000" pitchFamily="66" charset="-128"/>
              </a:rPr>
              <a:t>1495</a:t>
            </a:r>
            <a:r>
              <a:rPr lang="ja-JP" altLang="en-US" sz="1400" b="1" dirty="0">
                <a:latin typeface="HG正楷書体-PRO" panose="03000600000000000000" pitchFamily="66" charset="-128"/>
                <a:ea typeface="HG正楷書体-PRO" panose="03000600000000000000" pitchFamily="66" charset="-128"/>
              </a:rPr>
              <a:t>年　明応地震</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a:t>
            </a:r>
            <a:r>
              <a:rPr lang="ja-JP" altLang="en-US" sz="1400" b="1" dirty="0">
                <a:latin typeface="HG正楷書体-PRO" panose="03000600000000000000" pitchFamily="66" charset="-128"/>
                <a:ea typeface="HG正楷書体-PRO" panose="03000600000000000000" pitchFamily="66" charset="-128"/>
              </a:rPr>
              <a:t>発生：</a:t>
            </a:r>
            <a:r>
              <a:rPr lang="ja-JP" altLang="en-US" sz="1400" dirty="0">
                <a:latin typeface="HG正楷書体-PRO" panose="03000600000000000000" pitchFamily="66" charset="-128"/>
                <a:ea typeface="HG正楷書体-PRO" panose="03000600000000000000" pitchFamily="66" charset="-128"/>
              </a:rPr>
              <a:t>明応</a:t>
            </a:r>
            <a:r>
              <a:rPr lang="en-US" altLang="ja-JP" sz="1400" dirty="0">
                <a:latin typeface="HG正楷書体-PRO" panose="03000600000000000000" pitchFamily="66" charset="-128"/>
                <a:ea typeface="HG正楷書体-PRO" panose="03000600000000000000" pitchFamily="66" charset="-128"/>
              </a:rPr>
              <a:t>4</a:t>
            </a:r>
            <a:r>
              <a:rPr lang="ja-JP" altLang="en-US" sz="1400" dirty="0">
                <a:latin typeface="HG正楷書体-PRO" panose="03000600000000000000" pitchFamily="66" charset="-128"/>
                <a:ea typeface="HG正楷書体-PRO" panose="03000600000000000000" pitchFamily="66" charset="-128"/>
              </a:rPr>
              <a:t>年</a:t>
            </a:r>
            <a:r>
              <a:rPr lang="en-US" altLang="ja-JP" sz="1400" dirty="0">
                <a:latin typeface="HG正楷書体-PRO" panose="03000600000000000000" pitchFamily="66" charset="-128"/>
                <a:ea typeface="HG正楷書体-PRO" panose="03000600000000000000" pitchFamily="66" charset="-128"/>
              </a:rPr>
              <a:t>8</a:t>
            </a:r>
            <a:r>
              <a:rPr lang="ja-JP" altLang="en-US" sz="1400" dirty="0">
                <a:latin typeface="HG正楷書体-PRO" panose="03000600000000000000" pitchFamily="66" charset="-128"/>
                <a:ea typeface="HG正楷書体-PRO" panose="03000600000000000000" pitchFamily="66" charset="-128"/>
              </a:rPr>
              <a:t>月</a:t>
            </a:r>
            <a:r>
              <a:rPr lang="en-US" altLang="ja-JP" sz="1400" dirty="0">
                <a:latin typeface="HG正楷書体-PRO" panose="03000600000000000000" pitchFamily="66" charset="-128"/>
                <a:ea typeface="HG正楷書体-PRO" panose="03000600000000000000" pitchFamily="66" charset="-128"/>
              </a:rPr>
              <a:t>15</a:t>
            </a:r>
            <a:r>
              <a:rPr lang="ja-JP" altLang="en-US" sz="1400" dirty="0">
                <a:latin typeface="HG正楷書体-PRO" panose="03000600000000000000" pitchFamily="66" charset="-128"/>
                <a:ea typeface="HG正楷書体-PRO" panose="03000600000000000000" pitchFamily="66" charset="-128"/>
              </a:rPr>
              <a:t>日（</a:t>
            </a:r>
            <a:r>
              <a:rPr lang="en-US" altLang="ja-JP" sz="1400" dirty="0">
                <a:latin typeface="HG正楷書体-PRO" panose="03000600000000000000" pitchFamily="66" charset="-128"/>
                <a:ea typeface="HG正楷書体-PRO" panose="03000600000000000000" pitchFamily="66" charset="-128"/>
              </a:rPr>
              <a:t>1495</a:t>
            </a:r>
            <a:r>
              <a:rPr lang="ja-JP" altLang="en-US" sz="1400" dirty="0">
                <a:latin typeface="HG正楷書体-PRO" panose="03000600000000000000" pitchFamily="66" charset="-128"/>
                <a:ea typeface="HG正楷書体-PRO" panose="03000600000000000000" pitchFamily="66" charset="-128"/>
              </a:rPr>
              <a:t>年</a:t>
            </a:r>
            <a:r>
              <a:rPr lang="en-US" altLang="ja-JP" sz="1400" dirty="0">
                <a:latin typeface="HG正楷書体-PRO" panose="03000600000000000000" pitchFamily="66" charset="-128"/>
                <a:ea typeface="HG正楷書体-PRO" panose="03000600000000000000" pitchFamily="66" charset="-128"/>
              </a:rPr>
              <a:t>9</a:t>
            </a:r>
            <a:r>
              <a:rPr lang="ja-JP" altLang="en-US" sz="1400" dirty="0">
                <a:latin typeface="HG正楷書体-PRO" panose="03000600000000000000" pitchFamily="66" charset="-128"/>
                <a:ea typeface="HG正楷書体-PRO" panose="03000600000000000000" pitchFamily="66" charset="-128"/>
              </a:rPr>
              <a:t>月</a:t>
            </a:r>
            <a:r>
              <a:rPr lang="en-US" altLang="ja-JP" sz="1400" dirty="0">
                <a:latin typeface="HG正楷書体-PRO" panose="03000600000000000000" pitchFamily="66" charset="-128"/>
                <a:ea typeface="HG正楷書体-PRO" panose="03000600000000000000" pitchFamily="66" charset="-128"/>
              </a:rPr>
              <a:t>3</a:t>
            </a:r>
            <a:r>
              <a:rPr lang="ja-JP" altLang="en-US" sz="1400" dirty="0">
                <a:latin typeface="HG正楷書体-PRO" panose="03000600000000000000" pitchFamily="66" charset="-128"/>
                <a:ea typeface="HG正楷書体-PRO" panose="03000600000000000000" pitchFamily="66" charset="-128"/>
              </a:rPr>
              <a:t>日）</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a:t>
            </a:r>
            <a:r>
              <a:rPr lang="ja-JP" altLang="en-US" sz="1400" b="1" dirty="0">
                <a:latin typeface="HG正楷書体-PRO" panose="03000600000000000000" pitchFamily="66" charset="-128"/>
                <a:ea typeface="HG正楷書体-PRO" panose="03000600000000000000" pitchFamily="66" charset="-128"/>
              </a:rPr>
              <a:t>規模：</a:t>
            </a:r>
            <a:r>
              <a:rPr lang="ja-JP" altLang="en-US" sz="1400" dirty="0">
                <a:latin typeface="HG正楷書体-PRO" panose="03000600000000000000" pitchFamily="66" charset="-128"/>
                <a:ea typeface="HG正楷書体-PRO" panose="03000600000000000000" pitchFamily="66" charset="-128"/>
              </a:rPr>
              <a:t>不明</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津波により鎌倉大仏殿が倒壊の記録あり</a:t>
            </a:r>
          </a:p>
          <a:p>
            <a:r>
              <a:rPr lang="en-US" altLang="ja-JP" sz="1400" b="1" dirty="0">
                <a:latin typeface="HG正楷書体-PRO" panose="03000600000000000000" pitchFamily="66" charset="-128"/>
                <a:ea typeface="HG正楷書体-PRO" panose="03000600000000000000" pitchFamily="66" charset="-128"/>
              </a:rPr>
              <a:t>1703</a:t>
            </a:r>
            <a:r>
              <a:rPr lang="ja-JP" altLang="en-US" sz="1400" b="1" dirty="0">
                <a:latin typeface="HG正楷書体-PRO" panose="03000600000000000000" pitchFamily="66" charset="-128"/>
                <a:ea typeface="HG正楷書体-PRO" panose="03000600000000000000" pitchFamily="66" charset="-128"/>
              </a:rPr>
              <a:t>年　元禄地震</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a:t>
            </a:r>
            <a:r>
              <a:rPr lang="ja-JP" altLang="en-US" sz="1400" b="1" dirty="0">
                <a:latin typeface="HG正楷書体-PRO" panose="03000600000000000000" pitchFamily="66" charset="-128"/>
                <a:ea typeface="HG正楷書体-PRO" panose="03000600000000000000" pitchFamily="66" charset="-128"/>
              </a:rPr>
              <a:t>発生：</a:t>
            </a:r>
            <a:r>
              <a:rPr lang="ja-JP" altLang="en-US" sz="1400" dirty="0">
                <a:latin typeface="HG正楷書体-PRO" panose="03000600000000000000" pitchFamily="66" charset="-128"/>
                <a:ea typeface="HG正楷書体-PRO" panose="03000600000000000000" pitchFamily="66" charset="-128"/>
              </a:rPr>
              <a:t>元禄</a:t>
            </a:r>
            <a:r>
              <a:rPr lang="en-US" altLang="ja-JP" sz="1400" dirty="0">
                <a:latin typeface="HG正楷書体-PRO" panose="03000600000000000000" pitchFamily="66" charset="-128"/>
                <a:ea typeface="HG正楷書体-PRO" panose="03000600000000000000" pitchFamily="66" charset="-128"/>
              </a:rPr>
              <a:t>16</a:t>
            </a:r>
            <a:r>
              <a:rPr lang="ja-JP" altLang="en-US" sz="1400" dirty="0">
                <a:latin typeface="HG正楷書体-PRO" panose="03000600000000000000" pitchFamily="66" charset="-128"/>
                <a:ea typeface="HG正楷書体-PRO" panose="03000600000000000000" pitchFamily="66" charset="-128"/>
              </a:rPr>
              <a:t>年</a:t>
            </a:r>
            <a:r>
              <a:rPr lang="en-US" altLang="ja-JP" sz="1400" dirty="0">
                <a:latin typeface="HG正楷書体-PRO" panose="03000600000000000000" pitchFamily="66" charset="-128"/>
                <a:ea typeface="HG正楷書体-PRO" panose="03000600000000000000" pitchFamily="66" charset="-128"/>
              </a:rPr>
              <a:t>11</a:t>
            </a:r>
            <a:r>
              <a:rPr lang="ja-JP" altLang="en-US" sz="1400" dirty="0">
                <a:latin typeface="HG正楷書体-PRO" panose="03000600000000000000" pitchFamily="66" charset="-128"/>
                <a:ea typeface="HG正楷書体-PRO" panose="03000600000000000000" pitchFamily="66" charset="-128"/>
              </a:rPr>
              <a:t>月</a:t>
            </a:r>
            <a:r>
              <a:rPr lang="en-US" altLang="ja-JP" sz="1400" dirty="0">
                <a:latin typeface="HG正楷書体-PRO" panose="03000600000000000000" pitchFamily="66" charset="-128"/>
                <a:ea typeface="HG正楷書体-PRO" panose="03000600000000000000" pitchFamily="66" charset="-128"/>
              </a:rPr>
              <a:t>23</a:t>
            </a:r>
            <a:r>
              <a:rPr lang="ja-JP" altLang="en-US" sz="1400" dirty="0">
                <a:latin typeface="HG正楷書体-PRO" panose="03000600000000000000" pitchFamily="66" charset="-128"/>
                <a:ea typeface="HG正楷書体-PRO" panose="03000600000000000000" pitchFamily="66" charset="-128"/>
              </a:rPr>
              <a:t>日（</a:t>
            </a:r>
            <a:r>
              <a:rPr lang="en-US" altLang="ja-JP" sz="1400" dirty="0">
                <a:latin typeface="HG正楷書体-PRO" panose="03000600000000000000" pitchFamily="66" charset="-128"/>
                <a:ea typeface="HG正楷書体-PRO" panose="03000600000000000000" pitchFamily="66" charset="-128"/>
              </a:rPr>
              <a:t>1703</a:t>
            </a:r>
            <a:r>
              <a:rPr lang="ja-JP" altLang="en-US" sz="1400" dirty="0">
                <a:latin typeface="HG正楷書体-PRO" panose="03000600000000000000" pitchFamily="66" charset="-128"/>
                <a:ea typeface="HG正楷書体-PRO" panose="03000600000000000000" pitchFamily="66" charset="-128"/>
              </a:rPr>
              <a:t>年</a:t>
            </a:r>
            <a:r>
              <a:rPr lang="en-US" altLang="ja-JP" sz="1400" dirty="0">
                <a:latin typeface="HG正楷書体-PRO" panose="03000600000000000000" pitchFamily="66" charset="-128"/>
                <a:ea typeface="HG正楷書体-PRO" panose="03000600000000000000" pitchFamily="66" charset="-128"/>
              </a:rPr>
              <a:t>12</a:t>
            </a:r>
            <a:r>
              <a:rPr lang="ja-JP" altLang="en-US" sz="1400" dirty="0">
                <a:latin typeface="HG正楷書体-PRO" panose="03000600000000000000" pitchFamily="66" charset="-128"/>
                <a:ea typeface="HG正楷書体-PRO" panose="03000600000000000000" pitchFamily="66" charset="-128"/>
              </a:rPr>
              <a:t>月</a:t>
            </a:r>
            <a:r>
              <a:rPr lang="en-US" altLang="ja-JP" sz="1400" dirty="0">
                <a:latin typeface="HG正楷書体-PRO" panose="03000600000000000000" pitchFamily="66" charset="-128"/>
                <a:ea typeface="HG正楷書体-PRO" panose="03000600000000000000" pitchFamily="66" charset="-128"/>
              </a:rPr>
              <a:t>31</a:t>
            </a:r>
            <a:r>
              <a:rPr lang="ja-JP" altLang="en-US" sz="1400" dirty="0">
                <a:latin typeface="HG正楷書体-PRO" panose="03000600000000000000" pitchFamily="66" charset="-128"/>
                <a:ea typeface="HG正楷書体-PRO" panose="03000600000000000000" pitchFamily="66" charset="-128"/>
              </a:rPr>
              <a:t>日）</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a:t>
            </a:r>
            <a:r>
              <a:rPr lang="ja-JP" altLang="en-US" sz="1400" b="1" dirty="0">
                <a:latin typeface="HG正楷書体-PRO" panose="03000600000000000000" pitchFamily="66" charset="-128"/>
                <a:ea typeface="HG正楷書体-PRO" panose="03000600000000000000" pitchFamily="66" charset="-128"/>
              </a:rPr>
              <a:t>規模：</a:t>
            </a:r>
            <a:r>
              <a:rPr lang="en-US" altLang="ja-JP" sz="1400" dirty="0">
                <a:latin typeface="HG正楷書体-PRO" panose="03000600000000000000" pitchFamily="66" charset="-128"/>
                <a:ea typeface="HG正楷書体-PRO" panose="03000600000000000000" pitchFamily="66" charset="-128"/>
              </a:rPr>
              <a:t>M8.1</a:t>
            </a:r>
            <a:r>
              <a:rPr lang="ja-JP" altLang="en-US" sz="1400" dirty="0">
                <a:latin typeface="HG正楷書体-PRO" panose="03000600000000000000" pitchFamily="66" charset="-128"/>
                <a:ea typeface="HG正楷書体-PRO" panose="03000600000000000000" pitchFamily="66" charset="-128"/>
              </a:rPr>
              <a:t>～</a:t>
            </a:r>
            <a:r>
              <a:rPr lang="en-US" altLang="ja-JP" sz="1400" dirty="0">
                <a:latin typeface="HG正楷書体-PRO" panose="03000600000000000000" pitchFamily="66" charset="-128"/>
                <a:ea typeface="HG正楷書体-PRO" panose="03000600000000000000" pitchFamily="66" charset="-128"/>
              </a:rPr>
              <a:t>8.2</a:t>
            </a:r>
            <a:br>
              <a:rPr lang="en-US" altLang="ja-JP"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関東南部で津波被害</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死者</a:t>
            </a:r>
            <a:r>
              <a:rPr lang="en-US" altLang="ja-JP" sz="1400" dirty="0">
                <a:latin typeface="HG正楷書体-PRO" panose="03000600000000000000" pitchFamily="66" charset="-128"/>
                <a:ea typeface="HG正楷書体-PRO" panose="03000600000000000000" pitchFamily="66" charset="-128"/>
              </a:rPr>
              <a:t>6700</a:t>
            </a:r>
            <a:r>
              <a:rPr lang="ja-JP" altLang="en-US" sz="1400" dirty="0">
                <a:latin typeface="HG正楷書体-PRO" panose="03000600000000000000" pitchFamily="66" charset="-128"/>
                <a:ea typeface="HG正楷書体-PRO" panose="03000600000000000000" pitchFamily="66" charset="-128"/>
              </a:rPr>
              <a:t>人</a:t>
            </a:r>
          </a:p>
          <a:p>
            <a:r>
              <a:rPr lang="en-US" altLang="ja-JP" sz="1400" b="1" dirty="0">
                <a:latin typeface="HG正楷書体-PRO" panose="03000600000000000000" pitchFamily="66" charset="-128"/>
                <a:ea typeface="HG正楷書体-PRO" panose="03000600000000000000" pitchFamily="66" charset="-128"/>
              </a:rPr>
              <a:t>1923</a:t>
            </a:r>
            <a:r>
              <a:rPr lang="ja-JP" altLang="en-US" sz="1400" b="1" dirty="0">
                <a:latin typeface="HG正楷書体-PRO" panose="03000600000000000000" pitchFamily="66" charset="-128"/>
                <a:ea typeface="HG正楷書体-PRO" panose="03000600000000000000" pitchFamily="66" charset="-128"/>
              </a:rPr>
              <a:t>年　関東地震（大正関東地震、関東大震災）</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a:t>
            </a:r>
            <a:r>
              <a:rPr lang="ja-JP" altLang="en-US" sz="1400" b="1" dirty="0">
                <a:latin typeface="HG正楷書体-PRO" panose="03000600000000000000" pitchFamily="66" charset="-128"/>
                <a:ea typeface="HG正楷書体-PRO" panose="03000600000000000000" pitchFamily="66" charset="-128"/>
              </a:rPr>
              <a:t>発生：</a:t>
            </a:r>
            <a:r>
              <a:rPr lang="ja-JP" altLang="en-US" sz="1400" dirty="0">
                <a:latin typeface="HG正楷書体-PRO" panose="03000600000000000000" pitchFamily="66" charset="-128"/>
                <a:ea typeface="HG正楷書体-PRO" panose="03000600000000000000" pitchFamily="66" charset="-128"/>
              </a:rPr>
              <a:t>大正</a:t>
            </a:r>
            <a:r>
              <a:rPr lang="en-US" altLang="ja-JP" sz="1400" dirty="0">
                <a:latin typeface="HG正楷書体-PRO" panose="03000600000000000000" pitchFamily="66" charset="-128"/>
                <a:ea typeface="HG正楷書体-PRO" panose="03000600000000000000" pitchFamily="66" charset="-128"/>
              </a:rPr>
              <a:t>12</a:t>
            </a:r>
            <a:r>
              <a:rPr lang="ja-JP" altLang="en-US" sz="1400" dirty="0">
                <a:latin typeface="HG正楷書体-PRO" panose="03000600000000000000" pitchFamily="66" charset="-128"/>
                <a:ea typeface="HG正楷書体-PRO" panose="03000600000000000000" pitchFamily="66" charset="-128"/>
              </a:rPr>
              <a:t>年</a:t>
            </a:r>
            <a:r>
              <a:rPr lang="en-US" altLang="ja-JP" sz="1400" dirty="0">
                <a:latin typeface="HG正楷書体-PRO" panose="03000600000000000000" pitchFamily="66" charset="-128"/>
                <a:ea typeface="HG正楷書体-PRO" panose="03000600000000000000" pitchFamily="66" charset="-128"/>
              </a:rPr>
              <a:t>9</a:t>
            </a:r>
            <a:r>
              <a:rPr lang="ja-JP" altLang="en-US" sz="1400" dirty="0">
                <a:latin typeface="HG正楷書体-PRO" panose="03000600000000000000" pitchFamily="66" charset="-128"/>
                <a:ea typeface="HG正楷書体-PRO" panose="03000600000000000000" pitchFamily="66" charset="-128"/>
              </a:rPr>
              <a:t>月</a:t>
            </a:r>
            <a:r>
              <a:rPr lang="en-US" altLang="ja-JP" sz="1400" dirty="0">
                <a:latin typeface="HG正楷書体-PRO" panose="03000600000000000000" pitchFamily="66" charset="-128"/>
                <a:ea typeface="HG正楷書体-PRO" panose="03000600000000000000" pitchFamily="66" charset="-128"/>
              </a:rPr>
              <a:t>1</a:t>
            </a:r>
            <a:r>
              <a:rPr lang="ja-JP" altLang="en-US" sz="1400" dirty="0">
                <a:latin typeface="HG正楷書体-PRO" panose="03000600000000000000" pitchFamily="66" charset="-128"/>
                <a:ea typeface="HG正楷書体-PRO" panose="03000600000000000000" pitchFamily="66" charset="-128"/>
              </a:rPr>
              <a:t>日</a:t>
            </a:r>
            <a:r>
              <a:rPr lang="en-US" altLang="ja-JP" sz="1400" dirty="0">
                <a:latin typeface="HG正楷書体-PRO" panose="03000600000000000000" pitchFamily="66" charset="-128"/>
                <a:ea typeface="HG正楷書体-PRO" panose="03000600000000000000" pitchFamily="66" charset="-128"/>
              </a:rPr>
              <a:t>11:58</a:t>
            </a:r>
            <a:r>
              <a:rPr lang="ja-JP" altLang="en-US" sz="1400" dirty="0">
                <a:latin typeface="HG正楷書体-PRO" panose="03000600000000000000" pitchFamily="66" charset="-128"/>
                <a:ea typeface="HG正楷書体-PRO" panose="03000600000000000000" pitchFamily="66" charset="-128"/>
              </a:rPr>
              <a:t>頃</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a:t>
            </a:r>
            <a:r>
              <a:rPr lang="ja-JP" altLang="en-US" sz="1400" b="1" dirty="0">
                <a:latin typeface="HG正楷書体-PRO" panose="03000600000000000000" pitchFamily="66" charset="-128"/>
                <a:ea typeface="HG正楷書体-PRO" panose="03000600000000000000" pitchFamily="66" charset="-128"/>
              </a:rPr>
              <a:t>規模：</a:t>
            </a:r>
            <a:r>
              <a:rPr lang="en-US" altLang="ja-JP" sz="1400" dirty="0">
                <a:latin typeface="HG正楷書体-PRO" panose="03000600000000000000" pitchFamily="66" charset="-128"/>
                <a:ea typeface="HG正楷書体-PRO" panose="03000600000000000000" pitchFamily="66" charset="-128"/>
              </a:rPr>
              <a:t>M7.9</a:t>
            </a:r>
            <a:r>
              <a:rPr lang="ja-JP" altLang="en-US" sz="1400" dirty="0">
                <a:latin typeface="HG正楷書体-PRO" panose="03000600000000000000" pitchFamily="66" charset="-128"/>
                <a:ea typeface="HG正楷書体-PRO" panose="03000600000000000000" pitchFamily="66" charset="-128"/>
              </a:rPr>
              <a:t>／最大震度</a:t>
            </a:r>
            <a:r>
              <a:rPr lang="en-US" altLang="ja-JP" sz="1400" dirty="0">
                <a:latin typeface="HG正楷書体-PRO" panose="03000600000000000000" pitchFamily="66" charset="-128"/>
                <a:ea typeface="HG正楷書体-PRO" panose="03000600000000000000" pitchFamily="66" charset="-128"/>
              </a:rPr>
              <a:t>6</a:t>
            </a:r>
            <a:r>
              <a:rPr lang="ja-JP" altLang="en-US" sz="1400" dirty="0">
                <a:latin typeface="HG正楷書体-PRO" panose="03000600000000000000" pitchFamily="66" charset="-128"/>
                <a:ea typeface="HG正楷書体-PRO" panose="03000600000000000000" pitchFamily="66" charset="-128"/>
              </a:rPr>
              <a:t>（関東南部、山梨など）</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日本災害史上最悪となる</a:t>
            </a:r>
            <a:r>
              <a:rPr lang="en-US" altLang="ja-JP" sz="1400" dirty="0">
                <a:latin typeface="HG正楷書体-PRO" panose="03000600000000000000" pitchFamily="66" charset="-128"/>
                <a:ea typeface="HG正楷書体-PRO" panose="03000600000000000000" pitchFamily="66" charset="-128"/>
              </a:rPr>
              <a:t>10</a:t>
            </a:r>
            <a:r>
              <a:rPr lang="ja-JP" altLang="en-US" sz="1400" dirty="0">
                <a:latin typeface="HG正楷書体-PRO" panose="03000600000000000000" pitchFamily="66" charset="-128"/>
                <a:ea typeface="HG正楷書体-PRO" panose="03000600000000000000" pitchFamily="66" charset="-128"/>
              </a:rPr>
              <a:t>万</a:t>
            </a:r>
            <a:r>
              <a:rPr lang="en-US" altLang="ja-JP" sz="1400" dirty="0">
                <a:latin typeface="HG正楷書体-PRO" panose="03000600000000000000" pitchFamily="66" charset="-128"/>
                <a:ea typeface="HG正楷書体-PRO" panose="03000600000000000000" pitchFamily="66" charset="-128"/>
              </a:rPr>
              <a:t>5385</a:t>
            </a:r>
            <a:r>
              <a:rPr lang="ja-JP" altLang="en-US" sz="1400" dirty="0">
                <a:latin typeface="HG正楷書体-PRO" panose="03000600000000000000" pitchFamily="66" charset="-128"/>
                <a:ea typeface="HG正楷書体-PRO" panose="03000600000000000000" pitchFamily="66" charset="-128"/>
              </a:rPr>
              <a:t>人の死者を出した</a:t>
            </a:r>
            <a:br>
              <a:rPr lang="ja-JP" altLang="en-US" sz="1400" dirty="0">
                <a:latin typeface="HG正楷書体-PRO" panose="03000600000000000000" pitchFamily="66" charset="-128"/>
                <a:ea typeface="HG正楷書体-PRO" panose="03000600000000000000" pitchFamily="66" charset="-128"/>
              </a:rPr>
            </a:br>
            <a:r>
              <a:rPr lang="ja-JP" altLang="en-US" sz="1400" dirty="0">
                <a:latin typeface="HG正楷書体-PRO" panose="03000600000000000000" pitchFamily="66" charset="-128"/>
                <a:ea typeface="HG正楷書体-PRO" panose="03000600000000000000" pitchFamily="66" charset="-128"/>
              </a:rPr>
              <a:t>　余震多数発生</a:t>
            </a:r>
          </a:p>
        </p:txBody>
      </p:sp>
    </p:spTree>
    <p:extLst>
      <p:ext uri="{BB962C8B-B14F-4D97-AF65-F5344CB8AC3E}">
        <p14:creationId xmlns:p14="http://schemas.microsoft.com/office/powerpoint/2010/main" val="264901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j-ea"/>
                <a:ea typeface="+mj-ea"/>
              </a:rPr>
              <a:t>周期類似性</a:t>
            </a:r>
          </a:p>
        </p:txBody>
      </p:sp>
      <p:pic>
        <p:nvPicPr>
          <p:cNvPr id="3074" name="Picture 2" descr="https://image.jimcdn.com/app/cms/image/transf/dimension=548x10000:format=jpg/path/sd0d18b9e6e0c7c85/image/i691e1fbf4c1600a2/version/1458471069/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424" y="3823894"/>
            <a:ext cx="3888432" cy="29163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000" t="39366" r="33288" b="29664"/>
          <a:stretch/>
        </p:blipFill>
        <p:spPr bwMode="auto">
          <a:xfrm>
            <a:off x="119335" y="1513714"/>
            <a:ext cx="6192690" cy="269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画像検索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2026" y="1764553"/>
            <a:ext cx="5515718" cy="4656612"/>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1712624" y="2564904"/>
            <a:ext cx="369332" cy="1323439"/>
          </a:xfrm>
          <a:prstGeom prst="rect">
            <a:avLst/>
          </a:prstGeom>
        </p:spPr>
        <p:txBody>
          <a:bodyPr vert="eaVert" wrap="none">
            <a:spAutoFit/>
          </a:bodyPr>
          <a:lstStyle/>
          <a:p>
            <a:r>
              <a:rPr lang="ja-JP" altLang="en-US" sz="1200" dirty="0">
                <a:solidFill>
                  <a:srgbClr val="252525"/>
                </a:solidFill>
                <a:latin typeface="Arial" panose="020B0604020202020204" pitchFamily="34" charset="0"/>
              </a:rPr>
              <a:t>じょうがんじしん</a:t>
            </a:r>
            <a:endParaRPr lang="ja-JP" altLang="en-US" sz="1200" dirty="0"/>
          </a:p>
        </p:txBody>
      </p:sp>
      <p:sp>
        <p:nvSpPr>
          <p:cNvPr id="7" name="正方形/長方形 6"/>
          <p:cNvSpPr/>
          <p:nvPr/>
        </p:nvSpPr>
        <p:spPr>
          <a:xfrm>
            <a:off x="8688288" y="6021288"/>
            <a:ext cx="1107996" cy="276999"/>
          </a:xfrm>
          <a:prstGeom prst="rect">
            <a:avLst/>
          </a:prstGeom>
        </p:spPr>
        <p:txBody>
          <a:bodyPr vert="horz" wrap="none">
            <a:spAutoFit/>
          </a:bodyPr>
          <a:lstStyle/>
          <a:p>
            <a:r>
              <a:rPr lang="ja-JP" altLang="en-US" sz="1200" dirty="0" err="1"/>
              <a:t>にんなじ</a:t>
            </a:r>
            <a:r>
              <a:rPr lang="ja-JP" altLang="en-US" sz="1200" dirty="0"/>
              <a:t>しん</a:t>
            </a:r>
          </a:p>
        </p:txBody>
      </p:sp>
    </p:spTree>
    <p:extLst>
      <p:ext uri="{BB962C8B-B14F-4D97-AF65-F5344CB8AC3E}">
        <p14:creationId xmlns:p14="http://schemas.microsoft.com/office/powerpoint/2010/main" val="101471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dicalHealth_16x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グリッド">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MedicalHealth">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MedicalHealth">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45A98EF-AFBD-4156-994E-8E0D8893B9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医療デザイン プレゼンテーション (ワイドスクリーン)</Template>
  <TotalTime>0</TotalTime>
  <Words>3196</Words>
  <Application>Microsoft Office PowerPoint</Application>
  <PresentationFormat>ワイド画面</PresentationFormat>
  <Paragraphs>258</Paragraphs>
  <Slides>32</Slides>
  <Notes>32</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32</vt:i4>
      </vt:variant>
    </vt:vector>
  </HeadingPairs>
  <TitlesOfParts>
    <vt:vector size="46" baseType="lpstr">
      <vt:lpstr>AR P丸ゴシック体E</vt:lpstr>
      <vt:lpstr>Arial Unicode MS</vt:lpstr>
      <vt:lpstr>HGP創英角ｺﾞｼｯｸUB</vt:lpstr>
      <vt:lpstr>HGS創英角ｺﾞｼｯｸUB</vt:lpstr>
      <vt:lpstr>HG正楷書体-PRO</vt:lpstr>
      <vt:lpstr>Meiryo UI</vt:lpstr>
      <vt:lpstr>ＭＳ ゴシック</vt:lpstr>
      <vt:lpstr>ヒラギノ角ゴ Pro W3</vt:lpstr>
      <vt:lpstr>メイリオ</vt:lpstr>
      <vt:lpstr>Arial</vt:lpstr>
      <vt:lpstr>Franklin Gothic Medium</vt:lpstr>
      <vt:lpstr>Trebuchet MS</vt:lpstr>
      <vt:lpstr>Wingdings</vt:lpstr>
      <vt:lpstr>MedicalHealth_16x9</vt:lpstr>
      <vt:lpstr>災害を知る</vt:lpstr>
      <vt:lpstr>地震 earthquake</vt:lpstr>
      <vt:lpstr>関東大震災</vt:lpstr>
      <vt:lpstr>阪神・淡路大震災</vt:lpstr>
      <vt:lpstr>東日本大震災</vt:lpstr>
      <vt:lpstr>熊本地震</vt:lpstr>
      <vt:lpstr>令和6年能登半島地震</vt:lpstr>
      <vt:lpstr>繰り返される歴史（関東の地震）</vt:lpstr>
      <vt:lpstr>周期類似性</vt:lpstr>
      <vt:lpstr>活断層　–立川断層-</vt:lpstr>
      <vt:lpstr>過去の地震（震度７）</vt:lpstr>
      <vt:lpstr>地震が起きたときの避難とは・・・</vt:lpstr>
      <vt:lpstr>避難場所の種類・・・</vt:lpstr>
      <vt:lpstr>避難場所の種類・・・</vt:lpstr>
      <vt:lpstr>地理的特性：東京都町田市</vt:lpstr>
      <vt:lpstr>避難するところは・・・</vt:lpstr>
      <vt:lpstr>避難所は安全？</vt:lpstr>
      <vt:lpstr>避難所は安全？</vt:lpstr>
      <vt:lpstr>避難施設で困ったこと・・・阪神大震災　避難所経験７０人</vt:lpstr>
      <vt:lpstr>一日に必要な水は・・・？</vt:lpstr>
      <vt:lpstr>風水害 　-台風・洪水-   Wind and flood damage </vt:lpstr>
      <vt:lpstr>洪水の危険について・・・</vt:lpstr>
      <vt:lpstr>脱げにくくて歩きやすい靴で！</vt:lpstr>
      <vt:lpstr>洪水時移動の危険</vt:lpstr>
      <vt:lpstr>水災時の心得</vt:lpstr>
      <vt:lpstr>いつやるのか？ 　　　今でしょう！   When are you going to do it?  　　　　　　　　　　　　　　　　Now! </vt:lpstr>
      <vt:lpstr>家で困ることを考えてみよう</vt:lpstr>
      <vt:lpstr>自宅の危険を減らすには</vt:lpstr>
      <vt:lpstr>東京防災</vt:lpstr>
      <vt:lpstr>参考資料</vt:lpstr>
      <vt:lpstr>防災とは</vt:lpstr>
      <vt:lpstr>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2016-08-20T09:39:28Z</dcterms:created>
  <dcterms:modified xsi:type="dcterms:W3CDTF">2024-04-05T07:47:36Z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TC029010249991</vt:lpwstr>
  </property>
</Properties>
</file>